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9" r:id="rId1"/>
    <p:sldMasterId id="2147483811" r:id="rId2"/>
  </p:sldMasterIdLst>
  <p:notesMasterIdLst>
    <p:notesMasterId r:id="rId26"/>
  </p:notesMasterIdLst>
  <p:handoutMasterIdLst>
    <p:handoutMasterId r:id="rId27"/>
  </p:handoutMasterIdLst>
  <p:sldIdLst>
    <p:sldId id="331" r:id="rId3"/>
    <p:sldId id="342" r:id="rId4"/>
    <p:sldId id="338" r:id="rId5"/>
    <p:sldId id="295" r:id="rId6"/>
    <p:sldId id="354" r:id="rId7"/>
    <p:sldId id="352" r:id="rId8"/>
    <p:sldId id="353" r:id="rId9"/>
    <p:sldId id="355" r:id="rId10"/>
    <p:sldId id="356" r:id="rId11"/>
    <p:sldId id="368" r:id="rId12"/>
    <p:sldId id="357" r:id="rId13"/>
    <p:sldId id="358" r:id="rId14"/>
    <p:sldId id="359" r:id="rId15"/>
    <p:sldId id="360" r:id="rId16"/>
    <p:sldId id="361" r:id="rId17"/>
    <p:sldId id="362" r:id="rId18"/>
    <p:sldId id="363" r:id="rId19"/>
    <p:sldId id="364" r:id="rId20"/>
    <p:sldId id="369" r:id="rId21"/>
    <p:sldId id="367" r:id="rId22"/>
    <p:sldId id="370" r:id="rId23"/>
    <p:sldId id="347" r:id="rId24"/>
    <p:sldId id="341" r:id="rId25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imes New Roman" pitchFamily="18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336699"/>
    <a:srgbClr val="0066CC"/>
    <a:srgbClr val="0099CC"/>
    <a:srgbClr val="FFFFCC"/>
    <a:srgbClr val="9EF5FE"/>
    <a:srgbClr val="33CC33"/>
    <a:srgbClr val="FFFF00"/>
    <a:srgbClr val="99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1" autoAdjust="0"/>
    <p:restoredTop sz="99763" autoAdjust="0"/>
  </p:normalViewPr>
  <p:slideViewPr>
    <p:cSldViewPr>
      <p:cViewPr varScale="1">
        <p:scale>
          <a:sx n="116" d="100"/>
          <a:sy n="116" d="100"/>
        </p:scale>
        <p:origin x="1482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-1896" y="-10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Header Placeholder 32769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803" tIns="46402" rIns="92803" bIns="46402" numCol="1" anchor="t" anchorCtr="0" compatLnSpc="1">
            <a:prstTxWarp prst="textNoShape">
              <a:avLst/>
            </a:prstTxWarp>
          </a:bodyPr>
          <a:lstStyle>
            <a:lvl1pPr defTabSz="927100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0659" name="Date Placeholder 70658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803" tIns="46402" rIns="92803" bIns="46402" numCol="1" anchor="t" anchorCtr="0" compatLnSpc="1">
            <a:prstTxWarp prst="textNoShape">
              <a:avLst/>
            </a:prstTxWarp>
          </a:bodyPr>
          <a:lstStyle>
            <a:lvl1pPr algn="r" defTabSz="927100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CB3ED112-6613-48C5-8AC8-BBAAD831E57D}" type="datetime1">
              <a:rPr lang="en-US"/>
              <a:pPr>
                <a:defRPr/>
              </a:pPr>
              <a:t>4/21/2016</a:t>
            </a:fld>
            <a:endParaRPr lang="en-US"/>
          </a:p>
        </p:txBody>
      </p:sp>
      <p:sp>
        <p:nvSpPr>
          <p:cNvPr id="32772" name="Footer Placeholder 32771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803" tIns="46402" rIns="92803" bIns="46402" numCol="1" anchor="b" anchorCtr="0" compatLnSpc="1">
            <a:prstTxWarp prst="textNoShape">
              <a:avLst/>
            </a:prstTxWarp>
          </a:bodyPr>
          <a:lstStyle>
            <a:lvl1pPr defTabSz="927100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0661" name="Slide Number Placeholder 70660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803" tIns="46402" rIns="92803" bIns="46402" numCol="1" anchor="b" anchorCtr="0" compatLnSpc="1">
            <a:prstTxWarp prst="textNoShape">
              <a:avLst/>
            </a:prstTxWarp>
          </a:bodyPr>
          <a:lstStyle>
            <a:lvl1pPr algn="r" defTabSz="927100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84D71462-CA51-4A56-8CA1-7088750E16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935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Header Placeholder 27649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803" tIns="46402" rIns="92803" bIns="46402" numCol="1" anchor="t" anchorCtr="0" compatLnSpc="1">
            <a:prstTxWarp prst="textNoShape">
              <a:avLst/>
            </a:prstTxWarp>
          </a:bodyPr>
          <a:lstStyle>
            <a:lvl1pPr defTabSz="927100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7" name="Date Placeholder 36866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803" tIns="46402" rIns="92803" bIns="46402" numCol="1" anchor="t" anchorCtr="0" compatLnSpc="1">
            <a:prstTxWarp prst="textNoShape">
              <a:avLst/>
            </a:prstTxWarp>
          </a:bodyPr>
          <a:lstStyle>
            <a:lvl1pPr algn="r" defTabSz="927100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96C79C88-1A65-4B46-990C-3AC0B958B240}" type="datetime1">
              <a:rPr lang="en-US"/>
              <a:pPr>
                <a:defRPr/>
              </a:pPr>
              <a:t>4/21/2016</a:t>
            </a:fld>
            <a:endParaRPr lang="en-US"/>
          </a:p>
        </p:txBody>
      </p:sp>
      <p:sp>
        <p:nvSpPr>
          <p:cNvPr id="26628" name="Rectangle 27651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2688" y="696913"/>
            <a:ext cx="4648200" cy="3486150"/>
          </a:xfrm>
          <a:prstGeom prst="rect">
            <a:avLst/>
          </a:prstGeom>
          <a:noFill/>
          <a:ln w="9525" algn="ctr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9" name="Notes Placeholder 36868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803" tIns="46402" rIns="92803" bIns="4640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7654" name="Footer Placeholder 27653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803" tIns="46402" rIns="92803" bIns="46402" numCol="1" anchor="b" anchorCtr="0" compatLnSpc="1">
            <a:prstTxWarp prst="textNoShape">
              <a:avLst/>
            </a:prstTxWarp>
          </a:bodyPr>
          <a:lstStyle>
            <a:lvl1pPr defTabSz="927100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71" name="Slide Number Placeholder 36870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803" tIns="46402" rIns="92803" bIns="46402" numCol="1" anchor="b" anchorCtr="0" compatLnSpc="1">
            <a:prstTxWarp prst="textNoShape">
              <a:avLst/>
            </a:prstTxWarp>
          </a:bodyPr>
          <a:lstStyle>
            <a:lvl1pPr algn="r" defTabSz="927100" eaLnBrk="1" hangingPunct="1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CF37A08A-AEAA-474C-9F94-0CFF781DD8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22371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aramond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aramond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aramond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aramond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aramond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fld id="{D3E9D224-0041-41AF-BA37-8B243AC9C16F}" type="datetime1">
              <a:rPr lang="en-US" smtClean="0"/>
              <a:pPr>
                <a:defRPr/>
              </a:pPr>
              <a:t>4/21/2016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30B36E-F706-4D93-B756-602D230914C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15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-29109" y="3105150"/>
            <a:ext cx="1200150" cy="3751263"/>
          </a:xfrm>
          <a:prstGeom prst="rect">
            <a:avLst/>
          </a:prstGeom>
          <a:gradFill rotWithShape="1">
            <a:gsLst>
              <a:gs pos="0">
                <a:srgbClr val="D7C6B5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smtClean="0">
              <a:cs typeface="Arial" charset="0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1200150" cy="3219450"/>
          </a:xfrm>
          <a:prstGeom prst="rect">
            <a:avLst/>
          </a:prstGeom>
          <a:gradFill rotWithShape="1">
            <a:gsLst>
              <a:gs pos="0">
                <a:srgbClr val="336699"/>
              </a:gs>
              <a:gs pos="100000">
                <a:srgbClr val="D7C6B5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smtClean="0">
              <a:cs typeface="Arial" charset="0"/>
            </a:endParaRPr>
          </a:p>
        </p:txBody>
      </p:sp>
      <p:grpSp>
        <p:nvGrpSpPr>
          <p:cNvPr id="6" name="Group 4"/>
          <p:cNvGrpSpPr>
            <a:grpSpLocks/>
          </p:cNvGrpSpPr>
          <p:nvPr/>
        </p:nvGrpSpPr>
        <p:grpSpPr bwMode="auto">
          <a:xfrm>
            <a:off x="152400" y="106363"/>
            <a:ext cx="927100" cy="884237"/>
            <a:chOff x="2071" y="816"/>
            <a:chExt cx="1975" cy="1928"/>
          </a:xfrm>
        </p:grpSpPr>
        <p:pic>
          <p:nvPicPr>
            <p:cNvPr id="7" name="Picture 5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71" y="816"/>
              <a:ext cx="1975" cy="1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Oval 6"/>
            <p:cNvSpPr>
              <a:spLocks noChangeArrowheads="1"/>
            </p:cNvSpPr>
            <p:nvPr/>
          </p:nvSpPr>
          <p:spPr bwMode="auto">
            <a:xfrm>
              <a:off x="2071" y="819"/>
              <a:ext cx="1972" cy="1925"/>
            </a:xfrm>
            <a:prstGeom prst="ellipse">
              <a:avLst/>
            </a:prstGeom>
            <a:noFill/>
            <a:ln w="38100" cap="sq">
              <a:solidFill>
                <a:srgbClr val="CC99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>
                <a:defRPr/>
              </a:pPr>
              <a:endParaRPr lang="en-US" altLang="en-US" smtClean="0">
                <a:cs typeface="Arial" charset="0"/>
              </a:endParaRPr>
            </a:p>
          </p:txBody>
        </p:sp>
      </p:grp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1371600" y="2660650"/>
            <a:ext cx="7053263" cy="147638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smtClean="0">
              <a:cs typeface="Arial" charset="0"/>
            </a:endParaRPr>
          </a:p>
        </p:txBody>
      </p:sp>
      <p:sp>
        <p:nvSpPr>
          <p:cNvPr id="58375" name="Rectangle 7"/>
          <p:cNvSpPr>
            <a:spLocks noGrp="1" noChangeArrowheads="1"/>
          </p:cNvSpPr>
          <p:nvPr>
            <p:ph type="ctrTitle"/>
          </p:nvPr>
        </p:nvSpPr>
        <p:spPr>
          <a:xfrm>
            <a:off x="1371600" y="969963"/>
            <a:ext cx="7069138" cy="1470025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8376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041650"/>
            <a:ext cx="7010400" cy="259715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74909200"/>
      </p:ext>
    </p:extLst>
  </p:cSld>
  <p:clrMapOvr>
    <a:masterClrMapping/>
  </p:clrMapOvr>
  <p:transition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515857-DC18-4BD9-9152-E9838C3CFDF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136701"/>
      </p:ext>
    </p:extLst>
  </p:cSld>
  <p:clrMapOvr>
    <a:masterClrMapping/>
  </p:clrMapOvr>
  <p:transition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828FC1-FFC1-4635-8475-42F331D7983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12283"/>
      </p:ext>
    </p:extLst>
  </p:cSld>
  <p:clrMapOvr>
    <a:masterClrMapping/>
  </p:clrMapOvr>
  <p:transition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00175" y="1604963"/>
            <a:ext cx="3646488" cy="4832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99063" y="1604963"/>
            <a:ext cx="3646487" cy="48323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6F1A0F-5206-40AE-B81A-262173EB63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923843"/>
      </p:ext>
    </p:extLst>
  </p:cSld>
  <p:clrMapOvr>
    <a:masterClrMapping/>
  </p:clrMapOvr>
  <p:transition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C8CAD2-8C2D-4235-A047-7685C81791B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40379"/>
      </p:ext>
    </p:extLst>
  </p:cSld>
  <p:clrMapOvr>
    <a:masterClrMapping/>
  </p:clrMapOvr>
  <p:transition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198C7D-7D91-438E-92DF-2898BD581E0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00139"/>
      </p:ext>
    </p:extLst>
  </p:cSld>
  <p:clrMapOvr>
    <a:masterClrMapping/>
  </p:clrMapOvr>
  <p:transition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A420AF-3F11-4B8D-A57D-DD8C2C8C4FF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519967"/>
      </p:ext>
    </p:extLst>
  </p:cSld>
  <p:clrMapOvr>
    <a:masterClrMapping/>
  </p:clrMapOvr>
  <p:transition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3105150"/>
            <a:ext cx="1200150" cy="3751263"/>
          </a:xfrm>
          <a:prstGeom prst="rect">
            <a:avLst/>
          </a:prstGeom>
          <a:gradFill rotWithShape="1">
            <a:gsLst>
              <a:gs pos="0">
                <a:srgbClr val="D7C6B5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dirty="0" smtClean="0">
              <a:cs typeface="Arial" charset="0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1200150" cy="3219450"/>
          </a:xfrm>
          <a:prstGeom prst="rect">
            <a:avLst/>
          </a:prstGeom>
          <a:gradFill rotWithShape="1">
            <a:gsLst>
              <a:gs pos="0">
                <a:srgbClr val="336699"/>
              </a:gs>
              <a:gs pos="100000">
                <a:srgbClr val="D7C6B5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dirty="0" smtClean="0">
              <a:cs typeface="Arial" charset="0"/>
            </a:endParaRPr>
          </a:p>
        </p:txBody>
      </p:sp>
      <p:grpSp>
        <p:nvGrpSpPr>
          <p:cNvPr id="6" name="Group 4"/>
          <p:cNvGrpSpPr>
            <a:grpSpLocks/>
          </p:cNvGrpSpPr>
          <p:nvPr/>
        </p:nvGrpSpPr>
        <p:grpSpPr bwMode="auto">
          <a:xfrm>
            <a:off x="152400" y="106363"/>
            <a:ext cx="927100" cy="884237"/>
            <a:chOff x="2071" y="816"/>
            <a:chExt cx="1975" cy="1928"/>
          </a:xfrm>
        </p:grpSpPr>
        <p:pic>
          <p:nvPicPr>
            <p:cNvPr id="7" name="Picture 5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71" y="816"/>
              <a:ext cx="1975" cy="1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Oval 6"/>
            <p:cNvSpPr>
              <a:spLocks noChangeArrowheads="1"/>
            </p:cNvSpPr>
            <p:nvPr/>
          </p:nvSpPr>
          <p:spPr bwMode="auto">
            <a:xfrm>
              <a:off x="2071" y="819"/>
              <a:ext cx="1972" cy="1925"/>
            </a:xfrm>
            <a:prstGeom prst="ellipse">
              <a:avLst/>
            </a:prstGeom>
            <a:noFill/>
            <a:ln w="38100" cap="sq">
              <a:solidFill>
                <a:srgbClr val="CC99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>
                <a:defRPr/>
              </a:pPr>
              <a:endParaRPr lang="en-US" altLang="en-US" dirty="0" smtClean="0">
                <a:cs typeface="Arial" charset="0"/>
              </a:endParaRPr>
            </a:p>
          </p:txBody>
        </p:sp>
      </p:grp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1371600" y="2660650"/>
            <a:ext cx="7053263" cy="147638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dirty="0" smtClean="0">
              <a:cs typeface="Arial" charset="0"/>
            </a:endParaRPr>
          </a:p>
        </p:txBody>
      </p:sp>
      <p:sp>
        <p:nvSpPr>
          <p:cNvPr id="58375" name="Rectangle 7"/>
          <p:cNvSpPr>
            <a:spLocks noGrp="1" noChangeArrowheads="1"/>
          </p:cNvSpPr>
          <p:nvPr>
            <p:ph type="ctrTitle"/>
          </p:nvPr>
        </p:nvSpPr>
        <p:spPr>
          <a:xfrm>
            <a:off x="1371600" y="969963"/>
            <a:ext cx="7069138" cy="1470025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8376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041650"/>
            <a:ext cx="7010400" cy="259715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56181521"/>
      </p:ext>
    </p:extLst>
  </p:cSld>
  <p:clrMapOvr>
    <a:masterClrMapping/>
  </p:clrMapOvr>
  <p:transition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FE19EA-6CC1-4A35-AB9E-7B2485309B9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605814"/>
      </p:ext>
    </p:extLst>
  </p:cSld>
  <p:clrMapOvr>
    <a:masterClrMapping/>
  </p:clrMapOvr>
  <p:transition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3105150"/>
            <a:ext cx="1200150" cy="3751263"/>
          </a:xfrm>
          <a:prstGeom prst="rect">
            <a:avLst/>
          </a:prstGeom>
          <a:gradFill rotWithShape="1">
            <a:gsLst>
              <a:gs pos="0">
                <a:srgbClr val="D7C6B5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smtClean="0">
              <a:cs typeface="Arial" charset="0"/>
            </a:endParaRP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0"/>
            <a:ext cx="1200150" cy="3219450"/>
          </a:xfrm>
          <a:prstGeom prst="rect">
            <a:avLst/>
          </a:prstGeom>
          <a:gradFill rotWithShape="1">
            <a:gsLst>
              <a:gs pos="0">
                <a:srgbClr val="336699"/>
              </a:gs>
              <a:gs pos="100000">
                <a:srgbClr val="D7C6B5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smtClean="0">
              <a:cs typeface="Arial" charset="0"/>
            </a:endParaRPr>
          </a:p>
        </p:txBody>
      </p:sp>
      <p:sp>
        <p:nvSpPr>
          <p:cNvPr id="5734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629400" y="6445250"/>
            <a:ext cx="2392363" cy="29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8E269B53-475A-492A-BCB5-A9D96D23C8C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1029" name="Group 5"/>
          <p:cNvGrpSpPr>
            <a:grpSpLocks/>
          </p:cNvGrpSpPr>
          <p:nvPr/>
        </p:nvGrpSpPr>
        <p:grpSpPr bwMode="auto">
          <a:xfrm>
            <a:off x="190500" y="106363"/>
            <a:ext cx="817563" cy="779462"/>
            <a:chOff x="2071" y="816"/>
            <a:chExt cx="1975" cy="1928"/>
          </a:xfrm>
        </p:grpSpPr>
        <p:pic>
          <p:nvPicPr>
            <p:cNvPr id="1034" name="Picture 6"/>
            <p:cNvPicPr>
              <a:picLocks noChangeAspect="1" noChangeArrowheads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71" y="816"/>
              <a:ext cx="1975" cy="1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35" name="Oval 7"/>
            <p:cNvSpPr>
              <a:spLocks noChangeArrowheads="1"/>
            </p:cNvSpPr>
            <p:nvPr/>
          </p:nvSpPr>
          <p:spPr bwMode="auto">
            <a:xfrm>
              <a:off x="2071" y="820"/>
              <a:ext cx="1971" cy="1924"/>
            </a:xfrm>
            <a:prstGeom prst="ellipse">
              <a:avLst/>
            </a:prstGeom>
            <a:noFill/>
            <a:ln w="38100" cap="sq">
              <a:solidFill>
                <a:srgbClr val="CC99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>
                <a:defRPr/>
              </a:pPr>
              <a:endParaRPr lang="en-US" altLang="en-US" smtClean="0">
                <a:cs typeface="Arial" charset="0"/>
              </a:endParaRPr>
            </a:p>
          </p:txBody>
        </p:sp>
      </p:grpSp>
      <p:sp>
        <p:nvSpPr>
          <p:cNvPr id="1030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1387475" y="96838"/>
            <a:ext cx="744378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31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00175" y="1604963"/>
            <a:ext cx="7445375" cy="483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32" name="Rectangle 10"/>
          <p:cNvSpPr>
            <a:spLocks noChangeArrowheads="1"/>
          </p:cNvSpPr>
          <p:nvPr/>
        </p:nvSpPr>
        <p:spPr bwMode="auto">
          <a:xfrm>
            <a:off x="1406525" y="1254125"/>
            <a:ext cx="7450138" cy="155575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smtClean="0"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</p:sldLayoutIdLst>
  <p:transition>
    <p:randomBar dir="vert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Tempus Sans ITC" pitchFamily="82" charset="0"/>
        <a:buChar char="-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3105150"/>
            <a:ext cx="1200150" cy="3751263"/>
          </a:xfrm>
          <a:prstGeom prst="rect">
            <a:avLst/>
          </a:prstGeom>
          <a:gradFill rotWithShape="1">
            <a:gsLst>
              <a:gs pos="0">
                <a:srgbClr val="D7C6B5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dirty="0" smtClean="0">
              <a:cs typeface="Arial" charset="0"/>
            </a:endParaRP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0" y="0"/>
            <a:ext cx="1200150" cy="3219450"/>
          </a:xfrm>
          <a:prstGeom prst="rect">
            <a:avLst/>
          </a:prstGeom>
          <a:gradFill rotWithShape="1">
            <a:gsLst>
              <a:gs pos="0">
                <a:srgbClr val="336699"/>
              </a:gs>
              <a:gs pos="100000">
                <a:srgbClr val="D7C6B5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dirty="0" smtClean="0">
              <a:cs typeface="Arial" charset="0"/>
            </a:endParaRPr>
          </a:p>
        </p:txBody>
      </p:sp>
      <p:sp>
        <p:nvSpPr>
          <p:cNvPr id="5734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629400" y="6445250"/>
            <a:ext cx="2392363" cy="29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E4310A2A-FB01-46E3-927A-3D32F870D3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2053" name="Group 5"/>
          <p:cNvGrpSpPr>
            <a:grpSpLocks/>
          </p:cNvGrpSpPr>
          <p:nvPr/>
        </p:nvGrpSpPr>
        <p:grpSpPr bwMode="auto">
          <a:xfrm>
            <a:off x="190500" y="106363"/>
            <a:ext cx="817563" cy="779462"/>
            <a:chOff x="2071" y="816"/>
            <a:chExt cx="1975" cy="1928"/>
          </a:xfrm>
        </p:grpSpPr>
        <p:pic>
          <p:nvPicPr>
            <p:cNvPr id="2058" name="Picture 6"/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71" y="816"/>
              <a:ext cx="1975" cy="1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35" name="Oval 7"/>
            <p:cNvSpPr>
              <a:spLocks noChangeArrowheads="1"/>
            </p:cNvSpPr>
            <p:nvPr/>
          </p:nvSpPr>
          <p:spPr bwMode="auto">
            <a:xfrm>
              <a:off x="2071" y="820"/>
              <a:ext cx="1971" cy="1924"/>
            </a:xfrm>
            <a:prstGeom prst="ellipse">
              <a:avLst/>
            </a:prstGeom>
            <a:noFill/>
            <a:ln w="38100" cap="sq">
              <a:solidFill>
                <a:srgbClr val="CC99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 eaLnBrk="0" hangingPunct="0"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>
                <a:defRPr/>
              </a:pPr>
              <a:endParaRPr lang="en-US" altLang="en-US" dirty="0" smtClean="0">
                <a:cs typeface="Arial" charset="0"/>
              </a:endParaRPr>
            </a:p>
          </p:txBody>
        </p:sp>
      </p:grpSp>
      <p:sp>
        <p:nvSpPr>
          <p:cNvPr id="2054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1387475" y="96838"/>
            <a:ext cx="744378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2055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00175" y="1604963"/>
            <a:ext cx="7445375" cy="483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32" name="Rectangle 10"/>
          <p:cNvSpPr>
            <a:spLocks noChangeArrowheads="1"/>
          </p:cNvSpPr>
          <p:nvPr/>
        </p:nvSpPr>
        <p:spPr bwMode="auto">
          <a:xfrm>
            <a:off x="1406525" y="1254125"/>
            <a:ext cx="7450138" cy="155575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defRPr/>
            </a:pPr>
            <a:endParaRPr lang="en-US" altLang="en-US" dirty="0" smtClean="0"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83" r:id="rId2"/>
  </p:sldLayoutIdLst>
  <p:transition>
    <p:randomBar dir="vert"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336699"/>
          </a:solidFill>
          <a:latin typeface="Arial Narrow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Tempus Sans ITC" pitchFamily="82" charset="0"/>
        <a:buChar char="-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sz="3600" dirty="0" smtClean="0">
                <a:solidFill>
                  <a:schemeClr val="tx1"/>
                </a:solidFill>
              </a:rPr>
              <a:t>Office of </a:t>
            </a:r>
            <a:r>
              <a:rPr lang="en-US" altLang="en-US" sz="3600" dirty="0" smtClean="0">
                <a:solidFill>
                  <a:srgbClr val="0066CC"/>
                </a:solidFill>
              </a:rPr>
              <a:t>&lt;EM, NNSA, SC)&gt;</a:t>
            </a:r>
            <a:br>
              <a:rPr lang="en-US" altLang="en-US" sz="3600" dirty="0" smtClean="0">
                <a:solidFill>
                  <a:srgbClr val="0066CC"/>
                </a:solidFill>
              </a:rPr>
            </a:br>
            <a:r>
              <a:rPr lang="en-US" altLang="en-US" sz="3600" dirty="0" smtClean="0">
                <a:solidFill>
                  <a:srgbClr val="0066CC"/>
                </a:solidFill>
              </a:rPr>
              <a:t>&lt;Project Name&gt;</a:t>
            </a:r>
          </a:p>
        </p:txBody>
      </p:sp>
      <p:sp>
        <p:nvSpPr>
          <p:cNvPr id="5123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2819400"/>
            <a:ext cx="7010400" cy="3810000"/>
          </a:xfrm>
        </p:spPr>
        <p:txBody>
          <a:bodyPr/>
          <a:lstStyle/>
          <a:p>
            <a:r>
              <a:rPr lang="en-US" altLang="en-US" sz="2800" dirty="0" smtClean="0"/>
              <a:t>Critical Decision-1</a:t>
            </a:r>
          </a:p>
          <a:p>
            <a:r>
              <a:rPr lang="en-US" altLang="en-US" sz="2800" dirty="0" smtClean="0"/>
              <a:t>Approve Alternative Selection &amp; Cost Range</a:t>
            </a:r>
          </a:p>
          <a:p>
            <a:endParaRPr lang="en-US" altLang="en-US" sz="1800" dirty="0" smtClean="0"/>
          </a:p>
          <a:p>
            <a:r>
              <a:rPr lang="en-US" altLang="en-US" sz="2800" dirty="0" smtClean="0">
                <a:solidFill>
                  <a:srgbClr val="0070C0"/>
                </a:solidFill>
              </a:rPr>
              <a:t>&lt;ESAAB&gt; </a:t>
            </a:r>
            <a:r>
              <a:rPr lang="en-US" altLang="en-US" sz="2800" dirty="0" smtClean="0">
                <a:solidFill>
                  <a:srgbClr val="CC0000"/>
                </a:solidFill>
              </a:rPr>
              <a:t>or</a:t>
            </a:r>
            <a:r>
              <a:rPr lang="en-US" altLang="en-US" sz="2800" dirty="0" smtClean="0">
                <a:solidFill>
                  <a:srgbClr val="0070C0"/>
                </a:solidFill>
              </a:rPr>
              <a:t> &lt;PMRC&gt; </a:t>
            </a:r>
            <a:r>
              <a:rPr lang="en-US" altLang="en-US" sz="2800" dirty="0" smtClean="0"/>
              <a:t>Brief</a:t>
            </a:r>
          </a:p>
          <a:p>
            <a:endParaRPr lang="en-US" altLang="en-US" sz="2800" dirty="0"/>
          </a:p>
          <a:p>
            <a:r>
              <a:rPr lang="en-US" altLang="en-US" sz="2800" dirty="0"/>
              <a:t>Presented by: </a:t>
            </a:r>
            <a:r>
              <a:rPr lang="en-US" altLang="en-US" sz="2800" dirty="0">
                <a:solidFill>
                  <a:srgbClr val="0066CC"/>
                </a:solidFill>
              </a:rPr>
              <a:t>&lt;Name of Briefer&gt; &lt;Title&gt;</a:t>
            </a:r>
          </a:p>
          <a:p>
            <a:r>
              <a:rPr lang="en-US" altLang="en-US" sz="2800" dirty="0">
                <a:solidFill>
                  <a:srgbClr val="0066CC"/>
                </a:solidFill>
              </a:rPr>
              <a:t>&lt;Date of Brief&gt;</a:t>
            </a: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3600" dirty="0" smtClean="0"/>
              <a:t>Selection Criteria Table</a:t>
            </a:r>
          </a:p>
        </p:txBody>
      </p:sp>
      <p:sp>
        <p:nvSpPr>
          <p:cNvPr id="13315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>
                <a:solidFill>
                  <a:srgbClr val="0066CC"/>
                </a:solidFill>
              </a:rPr>
              <a:t>&lt;Must include as a minimum: 1) Acquisition Cost and 2) Life Cycle Cost (LCC)&gt;</a:t>
            </a:r>
          </a:p>
          <a:p>
            <a:r>
              <a:rPr lang="en-US" altLang="en-US" dirty="0" smtClean="0">
                <a:solidFill>
                  <a:srgbClr val="0066CC"/>
                </a:solidFill>
              </a:rPr>
              <a:t>Other Recommended Criteria:</a:t>
            </a:r>
          </a:p>
          <a:p>
            <a:pPr lvl="1"/>
            <a:r>
              <a:rPr lang="en-US" altLang="en-US" dirty="0" smtClean="0">
                <a:solidFill>
                  <a:srgbClr val="0066CC"/>
                </a:solidFill>
              </a:rPr>
              <a:t>Meeting Mission need</a:t>
            </a:r>
          </a:p>
          <a:p>
            <a:pPr lvl="1"/>
            <a:r>
              <a:rPr lang="en-US" altLang="en-US" dirty="0" smtClean="0">
                <a:solidFill>
                  <a:srgbClr val="0066CC"/>
                </a:solidFill>
              </a:rPr>
              <a:t>Meeting Regulatory Requirements</a:t>
            </a:r>
          </a:p>
          <a:p>
            <a:pPr lvl="1"/>
            <a:r>
              <a:rPr lang="en-US" altLang="en-US" dirty="0" smtClean="0">
                <a:solidFill>
                  <a:srgbClr val="0066CC"/>
                </a:solidFill>
              </a:rPr>
              <a:t>Timelines</a:t>
            </a:r>
          </a:p>
          <a:p>
            <a:pPr lvl="1"/>
            <a:r>
              <a:rPr lang="en-US" altLang="en-US" dirty="0" smtClean="0">
                <a:solidFill>
                  <a:srgbClr val="0066CC"/>
                </a:solidFill>
              </a:rPr>
              <a:t>Nuclear Safety (as applicable)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14FB0EE-5C10-42CB-B413-F5849D084B74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047498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3600" smtClean="0"/>
              <a:t>Preferred Alternative</a:t>
            </a:r>
          </a:p>
        </p:txBody>
      </p:sp>
      <p:sp>
        <p:nvSpPr>
          <p:cNvPr id="14339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>
                <a:solidFill>
                  <a:srgbClr val="0066CC"/>
                </a:solidFill>
              </a:rPr>
              <a:t>&lt;Discuss Preferred Alternative and selection rationale&gt;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A69BF6-6758-44D7-9D6A-1636E9A51D1D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3600" dirty="0" smtClean="0"/>
              <a:t>Project Organization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0C3CA53-18DA-47D0-A02B-08036B4B3093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grpSp>
        <p:nvGrpSpPr>
          <p:cNvPr id="15365" name="Group 4"/>
          <p:cNvGrpSpPr>
            <a:grpSpLocks/>
          </p:cNvGrpSpPr>
          <p:nvPr/>
        </p:nvGrpSpPr>
        <p:grpSpPr bwMode="auto">
          <a:xfrm>
            <a:off x="1524000" y="1447800"/>
            <a:ext cx="7094538" cy="4318000"/>
            <a:chOff x="1600200" y="1778000"/>
            <a:chExt cx="7094538" cy="4318000"/>
          </a:xfrm>
        </p:grpSpPr>
        <p:cxnSp>
          <p:nvCxnSpPr>
            <p:cNvPr id="15367" name="Straight Connector 23"/>
            <p:cNvCxnSpPr>
              <a:cxnSpLocks noChangeShapeType="1"/>
              <a:stCxn id="15368" idx="0"/>
            </p:cNvCxnSpPr>
            <p:nvPr/>
          </p:nvCxnSpPr>
          <p:spPr bwMode="auto">
            <a:xfrm flipH="1">
              <a:off x="4686300" y="1778000"/>
              <a:ext cx="76200" cy="424815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368" name="TextBox 9"/>
            <p:cNvSpPr txBox="1">
              <a:spLocks noChangeArrowheads="1"/>
            </p:cNvSpPr>
            <p:nvPr/>
          </p:nvSpPr>
          <p:spPr bwMode="auto">
            <a:xfrm>
              <a:off x="3200400" y="1778000"/>
              <a:ext cx="3124200" cy="5080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Deputy Secretary of Energy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(Chief Executive for Project Management)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Dr. Elizabeth Sherwood-Randall</a:t>
              </a:r>
            </a:p>
          </p:txBody>
        </p:sp>
        <p:sp>
          <p:nvSpPr>
            <p:cNvPr id="15369" name="TextBox 10"/>
            <p:cNvSpPr txBox="1">
              <a:spLocks noChangeArrowheads="1"/>
            </p:cNvSpPr>
            <p:nvPr/>
          </p:nvSpPr>
          <p:spPr bwMode="auto">
            <a:xfrm>
              <a:off x="3200400" y="2387600"/>
              <a:ext cx="3124200" cy="5080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 dirty="0">
                  <a:latin typeface="Arial" pitchFamily="34" charset="0"/>
                </a:rPr>
                <a:t>Deputy Under Secretary for Performance and Management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 dirty="0">
                  <a:latin typeface="Arial" pitchFamily="34" charset="0"/>
                </a:rPr>
                <a:t>Mr. David Klaus</a:t>
              </a:r>
            </a:p>
          </p:txBody>
        </p:sp>
        <p:sp>
          <p:nvSpPr>
            <p:cNvPr id="15370" name="TextBox 11"/>
            <p:cNvSpPr txBox="1">
              <a:spLocks noChangeArrowheads="1"/>
            </p:cNvSpPr>
            <p:nvPr/>
          </p:nvSpPr>
          <p:spPr bwMode="auto">
            <a:xfrm>
              <a:off x="3200400" y="2997200"/>
              <a:ext cx="3124200" cy="64611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Assistant Secretary for Environmental Management (Acting)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(Project Management Executive / Project Owner)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Mr. Mark Whitney</a:t>
              </a:r>
            </a:p>
          </p:txBody>
        </p:sp>
        <p:sp>
          <p:nvSpPr>
            <p:cNvPr id="15371" name="TextBox 12"/>
            <p:cNvSpPr txBox="1">
              <a:spLocks noChangeArrowheads="1"/>
            </p:cNvSpPr>
            <p:nvPr/>
          </p:nvSpPr>
          <p:spPr bwMode="auto">
            <a:xfrm>
              <a:off x="3635375" y="4314825"/>
              <a:ext cx="2286000" cy="3683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Manager, Office of River Protection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Mr. Kevin Smith</a:t>
              </a:r>
            </a:p>
          </p:txBody>
        </p:sp>
        <p:sp>
          <p:nvSpPr>
            <p:cNvPr id="15372" name="TextBox 13"/>
            <p:cNvSpPr txBox="1">
              <a:spLocks noChangeArrowheads="1"/>
            </p:cNvSpPr>
            <p:nvPr/>
          </p:nvSpPr>
          <p:spPr bwMode="auto">
            <a:xfrm>
              <a:off x="3140075" y="4800600"/>
              <a:ext cx="3276600" cy="64611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 i="1">
                  <a:latin typeface="Arial" pitchFamily="34" charset="0"/>
                </a:rPr>
                <a:t>One-System</a:t>
              </a:r>
              <a:r>
                <a:rPr lang="en-US" altLang="en-US" sz="900">
                  <a:latin typeface="Arial" pitchFamily="34" charset="0"/>
                </a:rPr>
                <a:t> Manager, Office of River Protection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(Project Mentor)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Mr. Ben Harp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FPD Level IV</a:t>
              </a:r>
            </a:p>
          </p:txBody>
        </p:sp>
        <p:sp>
          <p:nvSpPr>
            <p:cNvPr id="15373" name="TextBox 14"/>
            <p:cNvSpPr txBox="1">
              <a:spLocks noChangeArrowheads="1"/>
            </p:cNvSpPr>
            <p:nvPr/>
          </p:nvSpPr>
          <p:spPr bwMode="auto">
            <a:xfrm>
              <a:off x="3451225" y="3763963"/>
              <a:ext cx="2667000" cy="3683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Deputy Assistant Secretary for Tank Waste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Mr. Ken Picha</a:t>
              </a:r>
            </a:p>
          </p:txBody>
        </p:sp>
        <p:sp>
          <p:nvSpPr>
            <p:cNvPr id="15374" name="TextBox 15"/>
            <p:cNvSpPr txBox="1">
              <a:spLocks noChangeArrowheads="1"/>
            </p:cNvSpPr>
            <p:nvPr/>
          </p:nvSpPr>
          <p:spPr bwMode="auto">
            <a:xfrm>
              <a:off x="3146425" y="5588000"/>
              <a:ext cx="3276600" cy="508000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Federal Project Director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Mr. Steve Pfaff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FPD Level I</a:t>
              </a:r>
            </a:p>
          </p:txBody>
        </p:sp>
        <p:sp>
          <p:nvSpPr>
            <p:cNvPr id="15375" name="TextBox 17"/>
            <p:cNvSpPr txBox="1">
              <a:spLocks noChangeArrowheads="1"/>
            </p:cNvSpPr>
            <p:nvPr/>
          </p:nvSpPr>
          <p:spPr bwMode="auto">
            <a:xfrm>
              <a:off x="6713538" y="4800600"/>
              <a:ext cx="1981200" cy="508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Contracting Officer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Mr. Wade Hader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CO Level  3</a:t>
              </a:r>
            </a:p>
          </p:txBody>
        </p:sp>
        <p:cxnSp>
          <p:nvCxnSpPr>
            <p:cNvPr id="15376" name="Straight Connector 5"/>
            <p:cNvCxnSpPr>
              <a:cxnSpLocks noChangeShapeType="1"/>
            </p:cNvCxnSpPr>
            <p:nvPr/>
          </p:nvCxnSpPr>
          <p:spPr bwMode="auto">
            <a:xfrm>
              <a:off x="1600200" y="4227513"/>
              <a:ext cx="6934200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377" name="TextBox 6"/>
            <p:cNvSpPr txBox="1">
              <a:spLocks noChangeArrowheads="1"/>
            </p:cNvSpPr>
            <p:nvPr/>
          </p:nvSpPr>
          <p:spPr bwMode="auto">
            <a:xfrm>
              <a:off x="1600200" y="3756025"/>
              <a:ext cx="142716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 b="0">
                  <a:latin typeface="Arial" pitchFamily="34" charset="0"/>
                </a:rPr>
                <a:t>Headquarters</a:t>
              </a:r>
            </a:p>
          </p:txBody>
        </p:sp>
        <p:sp>
          <p:nvSpPr>
            <p:cNvPr id="15378" name="TextBox 22"/>
            <p:cNvSpPr txBox="1">
              <a:spLocks noChangeArrowheads="1"/>
            </p:cNvSpPr>
            <p:nvPr/>
          </p:nvSpPr>
          <p:spPr bwMode="auto">
            <a:xfrm>
              <a:off x="1676400" y="4368800"/>
              <a:ext cx="1035050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 b="0">
                  <a:latin typeface="Arial" pitchFamily="34" charset="0"/>
                </a:rPr>
                <a:t>ORP Site</a:t>
              </a:r>
            </a:p>
          </p:txBody>
        </p:sp>
        <p:cxnSp>
          <p:nvCxnSpPr>
            <p:cNvPr id="15379" name="Straight Connector 18"/>
            <p:cNvCxnSpPr>
              <a:cxnSpLocks noChangeShapeType="1"/>
              <a:stCxn id="15374" idx="3"/>
            </p:cNvCxnSpPr>
            <p:nvPr/>
          </p:nvCxnSpPr>
          <p:spPr bwMode="auto">
            <a:xfrm>
              <a:off x="6423025" y="5842000"/>
              <a:ext cx="282575" cy="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380" name="TextBox 27"/>
            <p:cNvSpPr txBox="1">
              <a:spLocks noChangeArrowheads="1"/>
            </p:cNvSpPr>
            <p:nvPr/>
          </p:nvSpPr>
          <p:spPr bwMode="auto">
            <a:xfrm>
              <a:off x="6713538" y="5657850"/>
              <a:ext cx="1981200" cy="3683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Integrated Project Team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900">
                  <a:latin typeface="Arial" pitchFamily="34" charset="0"/>
                </a:rPr>
                <a:t>Chartered</a:t>
              </a:r>
            </a:p>
          </p:txBody>
        </p:sp>
      </p:grpSp>
      <p:sp>
        <p:nvSpPr>
          <p:cNvPr id="21" name="Rectangle 20"/>
          <p:cNvSpPr/>
          <p:nvPr/>
        </p:nvSpPr>
        <p:spPr>
          <a:xfrm rot="18731275">
            <a:off x="1835306" y="2662535"/>
            <a:ext cx="2507417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Notional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5867400"/>
            <a:ext cx="7315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solidFill>
                  <a:srgbClr val="336699"/>
                </a:solidFill>
                <a:latin typeface="+mn-lt"/>
              </a:rPr>
              <a:t>Note:  Org chart should show at a minimum - PME, Owner, Respective  Chain of Command and FPD</a:t>
            </a:r>
            <a:endParaRPr lang="en-US" sz="2400" b="1" i="1" dirty="0">
              <a:solidFill>
                <a:srgbClr val="336699"/>
              </a:solidFill>
              <a:latin typeface="+mn-lt"/>
            </a:endParaRP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3600" smtClean="0"/>
              <a:t>Preliminary CD-1 Cost &amp; Schedule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>
          <a:xfrm>
            <a:off x="1233488" y="1604963"/>
            <a:ext cx="7758112" cy="4832350"/>
          </a:xfrm>
        </p:spPr>
        <p:txBody>
          <a:bodyPr/>
          <a:lstStyle/>
          <a:p>
            <a:r>
              <a:rPr lang="en-US" altLang="en-US" dirty="0" smtClean="0"/>
              <a:t>Cost</a:t>
            </a:r>
          </a:p>
          <a:p>
            <a:pPr lvl="1"/>
            <a:r>
              <a:rPr lang="en-US" altLang="en-US" sz="2400" dirty="0" smtClean="0"/>
              <a:t>Cost Range:  </a:t>
            </a:r>
          </a:p>
          <a:p>
            <a:r>
              <a:rPr lang="en-US" altLang="en-US" dirty="0" smtClean="0"/>
              <a:t>Schedule</a:t>
            </a:r>
          </a:p>
          <a:p>
            <a:pPr lvl="1"/>
            <a:r>
              <a:rPr lang="en-US" altLang="en-US" sz="2400" dirty="0" smtClean="0"/>
              <a:t>CD-1, Approve Alternative Selection &amp; Cost Range  - </a:t>
            </a:r>
            <a:r>
              <a:rPr lang="en-US" altLang="en-US" sz="2400" dirty="0" smtClean="0">
                <a:solidFill>
                  <a:srgbClr val="0066CC"/>
                </a:solidFill>
              </a:rPr>
              <a:t>&lt;date&gt;</a:t>
            </a:r>
            <a:r>
              <a:rPr lang="en-US" altLang="en-US" sz="2400" dirty="0" smtClean="0"/>
              <a:t> </a:t>
            </a:r>
          </a:p>
          <a:p>
            <a:pPr lvl="1"/>
            <a:r>
              <a:rPr lang="en-US" altLang="en-US" sz="2400" dirty="0" smtClean="0"/>
              <a:t>CD-3A, Approve Long Lead Procurement - </a:t>
            </a:r>
            <a:r>
              <a:rPr lang="en-US" altLang="en-US" sz="2400" dirty="0" smtClean="0">
                <a:solidFill>
                  <a:srgbClr val="0066CC"/>
                </a:solidFill>
              </a:rPr>
              <a:t>&lt;date&gt;</a:t>
            </a:r>
            <a:endParaRPr lang="en-US" altLang="en-US" sz="2400" dirty="0" smtClean="0"/>
          </a:p>
          <a:p>
            <a:pPr lvl="1"/>
            <a:r>
              <a:rPr lang="en-US" altLang="en-US" sz="2400" dirty="0" smtClean="0"/>
              <a:t>CD-2, Approve Performance Baseline - </a:t>
            </a:r>
            <a:r>
              <a:rPr lang="en-US" altLang="en-US" sz="2400" dirty="0" smtClean="0">
                <a:solidFill>
                  <a:srgbClr val="0066CC"/>
                </a:solidFill>
              </a:rPr>
              <a:t>&lt;date&gt;</a:t>
            </a:r>
            <a:endParaRPr lang="en-US" altLang="en-US" sz="2400" dirty="0" smtClean="0"/>
          </a:p>
          <a:p>
            <a:pPr lvl="1"/>
            <a:r>
              <a:rPr lang="en-US" altLang="en-US" sz="2400" dirty="0" smtClean="0"/>
              <a:t>CD-3, Approve Start of Construction - </a:t>
            </a:r>
            <a:r>
              <a:rPr lang="en-US" altLang="en-US" sz="2400" dirty="0" smtClean="0">
                <a:solidFill>
                  <a:srgbClr val="0066CC"/>
                </a:solidFill>
              </a:rPr>
              <a:t>&lt;date&gt;</a:t>
            </a:r>
            <a:endParaRPr lang="en-US" altLang="en-US" sz="2400" dirty="0" smtClean="0"/>
          </a:p>
          <a:p>
            <a:pPr lvl="1"/>
            <a:r>
              <a:rPr lang="en-US" altLang="en-US" sz="2400" dirty="0" smtClean="0"/>
              <a:t>CD-4, Approve Start of Operations - </a:t>
            </a:r>
            <a:r>
              <a:rPr lang="en-US" altLang="en-US" sz="2400" dirty="0" smtClean="0">
                <a:solidFill>
                  <a:srgbClr val="0066CC"/>
                </a:solidFill>
              </a:rPr>
              <a:t>&lt;date&gt;</a:t>
            </a:r>
            <a:endParaRPr lang="en-US" alt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803842-2418-44AD-84AA-57826BE04E73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hape 119809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1219200" y="0"/>
            <a:ext cx="7620000" cy="1066800"/>
          </a:xfrm>
        </p:spPr>
        <p:txBody>
          <a:bodyPr/>
          <a:lstStyle/>
          <a:p>
            <a:pPr algn="ctr" eaLnBrk="1" hangingPunct="1"/>
            <a:r>
              <a:rPr lang="en-US" altLang="en-US" sz="3600" smtClean="0">
                <a:latin typeface="Arial" pitchFamily="34" charset="0"/>
                <a:cs typeface="Arial" pitchFamily="34" charset="0"/>
              </a:rPr>
              <a:t>Preliminary Funding Profile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600200" y="1944688"/>
          <a:ext cx="6873874" cy="2901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223"/>
                <a:gridCol w="648739"/>
                <a:gridCol w="648739"/>
                <a:gridCol w="648739"/>
                <a:gridCol w="648739"/>
                <a:gridCol w="648739"/>
                <a:gridCol w="648739"/>
                <a:gridCol w="648739"/>
                <a:gridCol w="648739"/>
                <a:gridCol w="648739"/>
              </a:tblGrid>
              <a:tr h="640088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Fiscal Year 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2014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2015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2016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2017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2018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2019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2020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2021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Total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marL="91448" marR="91448" marT="45724" marB="45724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670568">
                <a:tc>
                  <a:txBody>
                    <a:bodyPr/>
                    <a:lstStyle/>
                    <a:p>
                      <a:r>
                        <a:rPr lang="en-US" sz="1400" b="0" dirty="0" smtClean="0"/>
                        <a:t>PED</a:t>
                      </a:r>
                      <a:r>
                        <a:rPr lang="en-US" sz="1200" dirty="0" smtClean="0"/>
                        <a:t> (Project Engineering &amp; Design)</a:t>
                      </a:r>
                      <a:endParaRPr lang="en-US" sz="12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aseline="0" dirty="0" smtClean="0"/>
                        <a:t>  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23 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70 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 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 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 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 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63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30432">
                <a:tc>
                  <a:txBody>
                    <a:bodyPr/>
                    <a:lstStyle/>
                    <a:p>
                      <a:r>
                        <a:rPr lang="en-US" sz="1400" b="0" dirty="0" smtClean="0"/>
                        <a:t>Construction</a:t>
                      </a:r>
                      <a:endParaRPr lang="en-US" sz="1400" b="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67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83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63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14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301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30432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OPC</a:t>
                      </a:r>
                      <a:endParaRPr lang="en-US" sz="14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20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15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50</a:t>
                      </a:r>
                      <a:endParaRPr lang="en-US" sz="1800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30432"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Total: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5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23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75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87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84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64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29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8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374</a:t>
                      </a:r>
                      <a:endParaRPr lang="en-US" sz="1800" b="1" dirty="0"/>
                    </a:p>
                  </a:txBody>
                  <a:tcPr marL="91448" marR="91448" marT="45724" marB="45724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7479" name="TextBox 2"/>
          <p:cNvSpPr txBox="1">
            <a:spLocks noChangeArrowheads="1"/>
          </p:cNvSpPr>
          <p:nvPr/>
        </p:nvSpPr>
        <p:spPr bwMode="auto">
          <a:xfrm>
            <a:off x="1752600" y="5105400"/>
            <a:ext cx="6553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282575" eaLnBrk="0" hangingPunct="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 Narrow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Tempus Sans ITC" pitchFamily="82" charset="0"/>
              <a:buChar char="-"/>
              <a:defRPr sz="2800">
                <a:solidFill>
                  <a:schemeClr val="tx1"/>
                </a:solidFill>
                <a:latin typeface="Arial Narrow" pitchFamily="34" charset="0"/>
              </a:defRPr>
            </a:lvl2pPr>
            <a:lvl3pPr marL="177800" indent="-1778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 Narrow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 Narrow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9pPr>
          </a:lstStyle>
          <a:p>
            <a:pPr lvl="2" eaLnBrk="1" hangingPunct="1">
              <a:spcBef>
                <a:spcPct val="0"/>
              </a:spcBef>
            </a:pPr>
            <a:r>
              <a:rPr lang="en-US" altLang="en-US" sz="1600">
                <a:solidFill>
                  <a:srgbClr val="0066CC"/>
                </a:solidFill>
                <a:latin typeface="Arial" pitchFamily="34" charset="0"/>
              </a:rPr>
              <a:t>Comments on funding profile</a:t>
            </a:r>
            <a:r>
              <a:rPr lang="en-US" altLang="en-US" sz="1600">
                <a:latin typeface="Arial" pitchFamily="34" charset="0"/>
              </a:rPr>
              <a:t>…</a:t>
            </a:r>
          </a:p>
          <a:p>
            <a:pPr lvl="2" eaLnBrk="1" hangingPunct="1">
              <a:spcBef>
                <a:spcPct val="0"/>
              </a:spcBef>
            </a:pPr>
            <a:r>
              <a:rPr lang="en-US" altLang="en-US" sz="1600">
                <a:latin typeface="Arial" pitchFamily="34" charset="0"/>
              </a:rPr>
              <a:t>…</a:t>
            </a:r>
          </a:p>
          <a:p>
            <a:pPr lvl="2" eaLnBrk="1" hangingPunct="1">
              <a:spcBef>
                <a:spcPct val="0"/>
              </a:spcBef>
            </a:pPr>
            <a:r>
              <a:rPr lang="en-US" altLang="en-US" sz="1600">
                <a:latin typeface="Arial" pitchFamily="34" charset="0"/>
              </a:rPr>
              <a:t>…</a:t>
            </a:r>
          </a:p>
        </p:txBody>
      </p:sp>
      <p:sp>
        <p:nvSpPr>
          <p:cNvPr id="17480" name="TextBox 2"/>
          <p:cNvSpPr txBox="1">
            <a:spLocks noChangeArrowheads="1"/>
          </p:cNvSpPr>
          <p:nvPr/>
        </p:nvSpPr>
        <p:spPr bwMode="auto">
          <a:xfrm>
            <a:off x="2667000" y="1600200"/>
            <a:ext cx="5105400" cy="26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 Narrow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Tempus Sans ITC" pitchFamily="82" charset="0"/>
              <a:buChar char="-"/>
              <a:defRPr sz="2800">
                <a:solidFill>
                  <a:schemeClr val="tx1"/>
                </a:solidFill>
                <a:latin typeface="Arial Narrow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 Narrow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 Narrow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100" b="0">
                <a:latin typeface="Arial" pitchFamily="34" charset="0"/>
              </a:rPr>
              <a:t>Funding in $ million, some rounding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94890E5-92EF-48A8-BF67-1448239B86AF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hape 119809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1219200" y="0"/>
            <a:ext cx="7620000" cy="1066800"/>
          </a:xfrm>
        </p:spPr>
        <p:txBody>
          <a:bodyPr/>
          <a:lstStyle/>
          <a:p>
            <a:pPr algn="ctr" eaLnBrk="1" hangingPunct="1"/>
            <a:r>
              <a:rPr lang="en-US" altLang="en-US" sz="3600" dirty="0" smtClean="0">
                <a:latin typeface="Arial" pitchFamily="34" charset="0"/>
                <a:cs typeface="Arial" pitchFamily="34" charset="0"/>
              </a:rPr>
              <a:t>Major Risk Summary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295400" y="1447800"/>
          <a:ext cx="7696200" cy="52578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05000"/>
                <a:gridCol w="685800"/>
                <a:gridCol w="5105400"/>
              </a:tblGrid>
              <a:tr h="4381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Description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Impact 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Level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Mitigating Actions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Technology Readiness Level insufficient for CD-2 approval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High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Identify integrated test objectives for each critical technology element to ensure testing is scalable for full size operations and produces best possible design.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65722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Technology Readiness Level insufficient for scheduled start of hot commissioning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High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Plan for integrated full-scale test as part of equipment procurement prior to assembly at the LAWPS construction site.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Environmental permits delayed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High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Continue close integration with Washington State Departments of Ecology and Health to develop permitting activity schedules.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Failed startup test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Medium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Off-site integrated testing at full scale to ensure operability prior to system installation.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Design-affecting requirements change during LAWPS design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Medium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Incorporate updated DOE O 420.1C, DOE-STD-3009-2014, and other applicable updated standards at beginning of preliminary design phase. Freeze code of record at CD-2.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WTP not in alignment with LAWPS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Medium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Continue active participation in One System organization to ensure DFLAW program elements are understood and agreed upon during development.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sRF resin in not available when needed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Medium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Develop supply agreement with sole source supplier and acquire long-term inventory of resin seed stock and beads.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Craft resources availability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Medium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Incorporate resource analysis and hiring processes into field execution schedule.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65722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Equipment damage during construction or startup testing or storage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Medium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Develop critical item list and determine handling requirements to protect equipment and personnel during installation.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Preliminary Documented Safety Analysis approval delayed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Medium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Continue close coordination within DOE and with DNFSB during safety basis development according to latest approved standards during design.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Critical Decision (CD-2, 3A, 3) approvals delayed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Medium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Continue close coordination within DOE to conduct timely project reviews and approval steps.</a:t>
                      </a:r>
                      <a:endParaRPr lang="en-US" sz="1200" b="0" dirty="0">
                        <a:solidFill>
                          <a:schemeClr val="tx1"/>
                        </a:solidFill>
                        <a:effectLst/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482" marR="68482" marT="0" marB="0" anchor="ctr">
                    <a:solidFill>
                      <a:srgbClr val="66CCFF"/>
                    </a:solidFill>
                  </a:tcPr>
                </a:tc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C66B1C5-09BE-4877-A61F-429D3745EDA4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hape 119809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1219200" y="0"/>
            <a:ext cx="7620000" cy="1066800"/>
          </a:xfrm>
        </p:spPr>
        <p:txBody>
          <a:bodyPr/>
          <a:lstStyle/>
          <a:p>
            <a:pPr algn="ctr" eaLnBrk="1" hangingPunct="1"/>
            <a:r>
              <a:rPr lang="en-US" altLang="en-US" sz="3600" smtClean="0">
                <a:latin typeface="Arial" pitchFamily="34" charset="0"/>
                <a:cs typeface="Arial" pitchFamily="34" charset="0"/>
              </a:rPr>
              <a:t>Key Tailoring Strategies</a:t>
            </a:r>
          </a:p>
        </p:txBody>
      </p:sp>
      <p:sp>
        <p:nvSpPr>
          <p:cNvPr id="4100" name="Shape 119810"/>
          <p:cNvSpPr txBox="1">
            <a:spLocks noChangeArrowheads="1"/>
          </p:cNvSpPr>
          <p:nvPr/>
        </p:nvSpPr>
        <p:spPr bwMode="auto">
          <a:xfrm>
            <a:off x="1444625" y="1447800"/>
            <a:ext cx="73152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85750" indent="-342900" eaLnBrk="0" hangingPunct="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 Narrow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Tempus Sans ITC" pitchFamily="82" charset="0"/>
              <a:buChar char="-"/>
              <a:defRPr sz="2800">
                <a:solidFill>
                  <a:schemeClr val="tx1"/>
                </a:solidFill>
                <a:latin typeface="Arial Narrow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 Narrow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 Narrow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300"/>
              </a:spcBef>
              <a:buFontTx/>
              <a:buNone/>
              <a:defRPr/>
            </a:pPr>
            <a:r>
              <a:rPr lang="en-US" altLang="en-US" sz="2000" dirty="0" smtClean="0">
                <a:latin typeface="Arial" charset="0"/>
                <a:cs typeface="Arial" charset="0"/>
              </a:rPr>
              <a:t>Per the Preliminary Project Execution Plan (P-PEP): </a:t>
            </a:r>
          </a:p>
          <a:p>
            <a:pPr marL="342900">
              <a:spcBef>
                <a:spcPts val="300"/>
              </a:spcBef>
              <a:defRPr/>
            </a:pPr>
            <a:endParaRPr lang="en-US" altLang="en-US" sz="1800" b="0" dirty="0" smtClean="0">
              <a:latin typeface="Arial" charset="0"/>
              <a:cs typeface="Arial" charset="0"/>
            </a:endParaRPr>
          </a:p>
          <a:p>
            <a:pPr marL="342900">
              <a:spcBef>
                <a:spcPts val="300"/>
              </a:spcBef>
              <a:defRPr/>
            </a:pPr>
            <a:r>
              <a:rPr lang="en-US" altLang="en-US" sz="1800" b="0" dirty="0" smtClean="0">
                <a:latin typeface="Arial" charset="0"/>
                <a:cs typeface="Arial" charset="0"/>
              </a:rPr>
              <a:t>….</a:t>
            </a:r>
          </a:p>
          <a:p>
            <a:pPr marL="342900">
              <a:spcBef>
                <a:spcPts val="300"/>
              </a:spcBef>
              <a:defRPr/>
            </a:pPr>
            <a:r>
              <a:rPr lang="en-US" altLang="en-US" sz="1800" b="0" dirty="0" smtClean="0">
                <a:latin typeface="Arial" charset="0"/>
                <a:cs typeface="Arial" charset="0"/>
              </a:rPr>
              <a:t>….</a:t>
            </a:r>
          </a:p>
          <a:p>
            <a:pPr marL="342900">
              <a:spcBef>
                <a:spcPts val="300"/>
              </a:spcBef>
              <a:defRPr/>
            </a:pPr>
            <a:r>
              <a:rPr lang="en-US" altLang="en-US" sz="1800" b="0" dirty="0" smtClean="0">
                <a:latin typeface="Arial" charset="0"/>
                <a:cs typeface="Arial" charset="0"/>
              </a:rPr>
              <a:t>….</a:t>
            </a:r>
          </a:p>
          <a:p>
            <a:pPr marL="342900">
              <a:spcBef>
                <a:spcPts val="300"/>
              </a:spcBef>
              <a:defRPr/>
            </a:pPr>
            <a:endParaRPr lang="en-US" altLang="en-US" sz="1800" b="0" dirty="0" smtClean="0">
              <a:latin typeface="Arial" charset="0"/>
              <a:cs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91DE7E5-05F0-4275-9DED-0E512264635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hape 119809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1219200" y="0"/>
            <a:ext cx="7620000" cy="1066800"/>
          </a:xfrm>
        </p:spPr>
        <p:txBody>
          <a:bodyPr/>
          <a:lstStyle/>
          <a:p>
            <a:pPr algn="ctr" eaLnBrk="1" hangingPunct="1"/>
            <a:r>
              <a:rPr lang="en-US" altLang="en-US" sz="3600" smtClean="0">
                <a:latin typeface="Arial" pitchFamily="34" charset="0"/>
                <a:cs typeface="Arial" pitchFamily="34" charset="0"/>
              </a:rPr>
              <a:t>Independent Reviews</a:t>
            </a:r>
          </a:p>
        </p:txBody>
      </p:sp>
      <p:sp>
        <p:nvSpPr>
          <p:cNvPr id="20483" name="Shape 119810"/>
          <p:cNvSpPr txBox="1">
            <a:spLocks noChangeArrowheads="1"/>
          </p:cNvSpPr>
          <p:nvPr/>
        </p:nvSpPr>
        <p:spPr bwMode="auto">
          <a:xfrm>
            <a:off x="1419225" y="1447800"/>
            <a:ext cx="7419975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74625" indent="-174625" eaLnBrk="0" hangingPunct="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 Narrow" pitchFamily="34" charset="0"/>
              </a:defRPr>
            </a:lvl1pPr>
            <a:lvl2pPr indent="-168275" eaLnBrk="0" hangingPunct="0">
              <a:spcBef>
                <a:spcPct val="20000"/>
              </a:spcBef>
              <a:buFont typeface="Tempus Sans ITC" pitchFamily="82" charset="0"/>
              <a:buChar char="-"/>
              <a:defRPr sz="2800">
                <a:solidFill>
                  <a:schemeClr val="tx1"/>
                </a:solidFill>
                <a:latin typeface="Arial Narrow" pitchFamily="34" charset="0"/>
              </a:defRPr>
            </a:lvl2pPr>
            <a:lvl3pPr marL="857250" indent="-168275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 Narrow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 Narrow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en-US" sz="2000">
                <a:latin typeface="Arial" pitchFamily="34" charset="0"/>
              </a:rPr>
              <a:t>Independent Alternative Analysis </a:t>
            </a:r>
            <a:r>
              <a:rPr lang="en-US" altLang="en-US" sz="2000">
                <a:solidFill>
                  <a:srgbClr val="0066CC"/>
                </a:solidFill>
                <a:latin typeface="Arial" pitchFamily="34" charset="0"/>
              </a:rPr>
              <a:t>(discuss independent review results of alternatives)</a:t>
            </a:r>
          </a:p>
          <a:p>
            <a:pPr lvl="1" eaLnBrk="1" hangingPunct="1">
              <a:lnSpc>
                <a:spcPct val="8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altLang="en-US" sz="1800">
                <a:latin typeface="Arial" pitchFamily="34" charset="0"/>
              </a:rPr>
              <a:t>…</a:t>
            </a:r>
          </a:p>
          <a:p>
            <a:pPr lvl="1" eaLnBrk="1" hangingPunct="1">
              <a:lnSpc>
                <a:spcPct val="8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altLang="en-US" sz="1800">
                <a:latin typeface="Arial" pitchFamily="34" charset="0"/>
              </a:rPr>
              <a:t>…</a:t>
            </a:r>
          </a:p>
          <a:p>
            <a:pPr lvl="1" eaLnBrk="1" hangingPunct="1">
              <a:lnSpc>
                <a:spcPct val="8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n-US" altLang="en-US" sz="1800">
                <a:latin typeface="Arial" pitchFamily="34" charset="0"/>
              </a:rPr>
              <a:t>…</a:t>
            </a:r>
          </a:p>
          <a:p>
            <a:pPr lvl="1" eaLnBrk="1" hangingPunct="1">
              <a:lnSpc>
                <a:spcPct val="80000"/>
              </a:lnSpc>
              <a:spcBef>
                <a:spcPct val="0"/>
              </a:spcBef>
              <a:buFont typeface="Arial" pitchFamily="34" charset="0"/>
              <a:buChar char="•"/>
            </a:pPr>
            <a:endParaRPr lang="en-US" altLang="en-US" sz="1600">
              <a:latin typeface="Arial" pitchFamily="34" charset="0"/>
            </a:endParaRPr>
          </a:p>
          <a:p>
            <a:pPr lvl="2" eaLnBrk="1" hangingPunct="1">
              <a:lnSpc>
                <a:spcPct val="80000"/>
              </a:lnSpc>
              <a:spcBef>
                <a:spcPts val="300"/>
              </a:spcBef>
            </a:pPr>
            <a:endParaRPr lang="en-US" altLang="en-US" sz="1400">
              <a:latin typeface="Arial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altLang="en-US" sz="2000">
                <a:latin typeface="Arial" pitchFamily="34" charset="0"/>
              </a:rPr>
              <a:t>DO APM Independent Cost Estimate Results </a:t>
            </a:r>
            <a:r>
              <a:rPr lang="en-US" altLang="en-US" sz="2000">
                <a:solidFill>
                  <a:srgbClr val="0066CC"/>
                </a:solidFill>
                <a:latin typeface="Arial" pitchFamily="34" charset="0"/>
              </a:rPr>
              <a:t>(if applicable)</a:t>
            </a:r>
          </a:p>
          <a:p>
            <a:pPr lvl="1" eaLnBrk="1" hangingPunct="1">
              <a:lnSpc>
                <a:spcPct val="80000"/>
              </a:lnSpc>
              <a:spcBef>
                <a:spcPts val="300"/>
              </a:spcBef>
              <a:buFont typeface="Arial" pitchFamily="34" charset="0"/>
              <a:buChar char="•"/>
            </a:pPr>
            <a:r>
              <a:rPr lang="en-US" altLang="en-US" sz="1800">
                <a:latin typeface="Arial" pitchFamily="34" charset="0"/>
              </a:rPr>
              <a:t>Final Report Completed:  </a:t>
            </a:r>
            <a:r>
              <a:rPr lang="en-US" altLang="en-US" sz="1800">
                <a:solidFill>
                  <a:srgbClr val="0066CC"/>
                </a:solidFill>
                <a:latin typeface="Arial" pitchFamily="34" charset="0"/>
              </a:rPr>
              <a:t>&lt;date&gt;</a:t>
            </a:r>
          </a:p>
          <a:p>
            <a:pPr lvl="1" eaLnBrk="1" hangingPunct="1">
              <a:lnSpc>
                <a:spcPct val="80000"/>
              </a:lnSpc>
              <a:spcBef>
                <a:spcPts val="300"/>
              </a:spcBef>
              <a:buFont typeface="Arial" pitchFamily="34" charset="0"/>
              <a:buChar char="•"/>
            </a:pPr>
            <a:r>
              <a:rPr lang="en-US" altLang="en-US" sz="1800">
                <a:latin typeface="Arial" pitchFamily="34" charset="0"/>
              </a:rPr>
              <a:t>Cost Range Recommended:  </a:t>
            </a:r>
            <a:r>
              <a:rPr lang="en-US" altLang="en-US" sz="1800">
                <a:solidFill>
                  <a:srgbClr val="0066CC"/>
                </a:solidFill>
                <a:latin typeface="Arial" pitchFamily="34" charset="0"/>
              </a:rPr>
              <a:t>&lt;insert range here&gt;</a:t>
            </a:r>
          </a:p>
          <a:p>
            <a:pPr lvl="1" eaLnBrk="1" hangingPunct="1">
              <a:lnSpc>
                <a:spcPct val="80000"/>
              </a:lnSpc>
              <a:spcBef>
                <a:spcPts val="300"/>
              </a:spcBef>
              <a:buFont typeface="Arial" pitchFamily="34" charset="0"/>
              <a:buChar char="•"/>
            </a:pPr>
            <a:r>
              <a:rPr lang="en-US" altLang="en-US" sz="1800">
                <a:solidFill>
                  <a:srgbClr val="0066CC"/>
                </a:solidFill>
                <a:latin typeface="Arial" pitchFamily="34" charset="0"/>
              </a:rPr>
              <a:t>&lt;if project team recommending a cost range that differs from DOE APM cost range, provide statement here explaining rationale&gt;</a:t>
            </a:r>
          </a:p>
          <a:p>
            <a:pPr lvl="1" eaLnBrk="1" hangingPunct="1">
              <a:lnSpc>
                <a:spcPct val="80000"/>
              </a:lnSpc>
              <a:spcBef>
                <a:spcPts val="300"/>
              </a:spcBef>
              <a:buFont typeface="Arial" pitchFamily="34" charset="0"/>
              <a:buChar char="•"/>
            </a:pPr>
            <a:endParaRPr lang="en-US" altLang="en-US" sz="1800">
              <a:latin typeface="Arial" pitchFamily="34" charset="0"/>
            </a:endParaRPr>
          </a:p>
          <a:p>
            <a:pPr lvl="2" eaLnBrk="1" hangingPunct="1">
              <a:lnSpc>
                <a:spcPct val="80000"/>
              </a:lnSpc>
              <a:spcBef>
                <a:spcPts val="300"/>
              </a:spcBef>
            </a:pPr>
            <a:endParaRPr lang="en-US" altLang="en-US" sz="1400">
              <a:latin typeface="Arial" pitchFamily="34" charset="0"/>
            </a:endParaRPr>
          </a:p>
          <a:p>
            <a:pPr lvl="2" eaLnBrk="1" hangingPunct="1">
              <a:lnSpc>
                <a:spcPct val="80000"/>
              </a:lnSpc>
              <a:spcBef>
                <a:spcPts val="300"/>
              </a:spcBef>
            </a:pPr>
            <a:endParaRPr lang="en-US" altLang="en-US" sz="1400">
              <a:latin typeface="Arial" pitchFamily="34" charset="0"/>
            </a:endParaRPr>
          </a:p>
          <a:p>
            <a:pPr lvl="2" eaLnBrk="1" hangingPunct="1">
              <a:lnSpc>
                <a:spcPct val="80000"/>
              </a:lnSpc>
              <a:spcBef>
                <a:spcPts val="300"/>
              </a:spcBef>
            </a:pPr>
            <a:endParaRPr lang="en-US" altLang="en-US" sz="1400">
              <a:latin typeface="Arial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0"/>
              </a:spcBef>
            </a:pPr>
            <a:endParaRPr lang="en-US" altLang="en-US" sz="2000">
              <a:latin typeface="Arial" pitchFamily="34" charset="0"/>
            </a:endParaRPr>
          </a:p>
          <a:p>
            <a:pPr eaLnBrk="1" hangingPunct="1">
              <a:lnSpc>
                <a:spcPct val="80000"/>
              </a:lnSpc>
              <a:spcBef>
                <a:spcPct val="0"/>
              </a:spcBef>
            </a:pPr>
            <a:endParaRPr lang="en-US" altLang="en-US" sz="2000">
              <a:latin typeface="Arial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EA4994-1326-4F9D-8BBE-4180D6B410B4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hape 119809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1219200" y="0"/>
            <a:ext cx="7620000" cy="1066800"/>
          </a:xfrm>
        </p:spPr>
        <p:txBody>
          <a:bodyPr/>
          <a:lstStyle/>
          <a:p>
            <a:pPr algn="ctr" eaLnBrk="1" hangingPunct="1"/>
            <a:r>
              <a:rPr lang="en-US" altLang="en-US" sz="3600" dirty="0" smtClean="0">
                <a:latin typeface="Arial" pitchFamily="34" charset="0"/>
                <a:cs typeface="Arial" pitchFamily="34" charset="0"/>
              </a:rPr>
              <a:t>Preliminary Key Performance Parameters   (</a:t>
            </a:r>
            <a:r>
              <a:rPr lang="en-US" altLang="en-US" sz="2400" dirty="0" smtClean="0">
                <a:latin typeface="Arial" pitchFamily="34" charset="0"/>
                <a:cs typeface="Arial" pitchFamily="34" charset="0"/>
              </a:rPr>
              <a:t>PPEP rev. </a:t>
            </a:r>
            <a:r>
              <a:rPr lang="en-US" altLang="en-US" sz="2400" dirty="0" smtClean="0">
                <a:solidFill>
                  <a:srgbClr val="0066CC"/>
                </a:solidFill>
                <a:latin typeface="Arial" pitchFamily="34" charset="0"/>
                <a:cs typeface="Arial" pitchFamily="34" charset="0"/>
              </a:rPr>
              <a:t>&lt;X&gt;)</a:t>
            </a:r>
            <a:endParaRPr lang="en-US" altLang="en-US" sz="3600" dirty="0" smtClean="0">
              <a:solidFill>
                <a:srgbClr val="0066CC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C41C446-0004-44F4-9C62-2B072536CC22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21508" name="Picture 22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1371600"/>
            <a:ext cx="758825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3600" dirty="0" smtClean="0"/>
              <a:t>Scope of Work</a:t>
            </a:r>
          </a:p>
        </p:txBody>
      </p:sp>
      <p:sp>
        <p:nvSpPr>
          <p:cNvPr id="14339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>
                <a:solidFill>
                  <a:srgbClr val="0066CC"/>
                </a:solidFill>
              </a:rPr>
              <a:t>&lt;Discuss Preliminary “Scope of Work”&gt;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A69BF6-6758-44D7-9D6A-1636E9A51D1D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410216"/>
      </p:ext>
    </p:extLst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hape 119809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1219200" y="0"/>
            <a:ext cx="7620000" cy="1066800"/>
          </a:xfrm>
        </p:spPr>
        <p:txBody>
          <a:bodyPr/>
          <a:lstStyle/>
          <a:p>
            <a:pPr algn="ctr" eaLnBrk="1" hangingPunct="1"/>
            <a:r>
              <a:rPr lang="en-US" altLang="en-US" sz="3600" smtClean="0"/>
              <a:t>Briefing Outline</a:t>
            </a:r>
          </a:p>
        </p:txBody>
      </p:sp>
      <p:sp>
        <p:nvSpPr>
          <p:cNvPr id="6147" name="Shape 119810"/>
          <p:cNvSpPr>
            <a:spLocks noGrp="1" noChangeArrowheads="1"/>
          </p:cNvSpPr>
          <p:nvPr>
            <p:ph type="body" idx="4294967295"/>
          </p:nvPr>
        </p:nvSpPr>
        <p:spPr>
          <a:xfrm>
            <a:off x="1447800" y="1447800"/>
            <a:ext cx="7315200" cy="5029200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Purpose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Background, Mission Need &amp; Project Scope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Proposed Siting, Site Plan Concept &amp; Facility Concept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Alternatives Considered &amp; Preferred Alternative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Project Organization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Preliminary CD-1 Cost, Cost Range, &amp; CD Schedule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Preliminary Funding Profile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Risk Summary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Key Tailoring Strategies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Independent Reviews (ICR, if required)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Key Performance Parameters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CD-1 Prerequisites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charset="0"/>
              </a:rPr>
              <a:t>PMRC </a:t>
            </a:r>
            <a:r>
              <a:rPr lang="en-US" altLang="en-US" sz="2000" b="0" dirty="0">
                <a:solidFill>
                  <a:srgbClr val="000000"/>
                </a:solidFill>
                <a:latin typeface="Arial" charset="0"/>
              </a:rPr>
              <a:t>Issues (If Applicable</a:t>
            </a:r>
            <a:r>
              <a:rPr lang="en-US" altLang="en-US" sz="2000" b="0" dirty="0" smtClean="0">
                <a:solidFill>
                  <a:srgbClr val="000000"/>
                </a:solidFill>
                <a:latin typeface="Arial" charset="0"/>
              </a:rPr>
              <a:t>)</a:t>
            </a:r>
            <a:endParaRPr lang="en-US" altLang="en-US" sz="2000" b="0" dirty="0" smtClean="0">
              <a:solidFill>
                <a:srgbClr val="000000"/>
              </a:solidFill>
              <a:latin typeface="Arial" pitchFamily="34" charset="0"/>
            </a:endParaRP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Recommendation</a:t>
            </a:r>
          </a:p>
          <a:p>
            <a:pPr eaLnBrk="1" hangingPunct="1">
              <a:lnSpc>
                <a:spcPct val="110000"/>
              </a:lnSpc>
              <a:spcBef>
                <a:spcPct val="5000"/>
              </a:spcBef>
              <a:tabLst>
                <a:tab pos="1771650" algn="l"/>
              </a:tabLst>
            </a:pPr>
            <a:r>
              <a:rPr lang="en-US" altLang="en-US" sz="2000" b="0" dirty="0" smtClean="0">
                <a:solidFill>
                  <a:srgbClr val="000000"/>
                </a:solidFill>
                <a:latin typeface="Arial" pitchFamily="34" charset="0"/>
              </a:rPr>
              <a:t>Backup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79B89C-2C3C-40FC-9B8F-7F565498115F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/>
          <p:cNvSpPr>
            <a:spLocks noChangeArrowheads="1"/>
          </p:cNvSpPr>
          <p:nvPr/>
        </p:nvSpPr>
        <p:spPr bwMode="auto">
          <a:xfrm>
            <a:off x="1295400" y="1371600"/>
            <a:ext cx="7696200" cy="5478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 b="1">
                <a:solidFill>
                  <a:schemeClr val="tx1"/>
                </a:solidFill>
                <a:latin typeface="Arial Narrow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Tempus Sans ITC" pitchFamily="82" charset="0"/>
              <a:buChar char="-"/>
              <a:defRPr sz="2800">
                <a:solidFill>
                  <a:schemeClr val="tx1"/>
                </a:solidFill>
                <a:latin typeface="Arial Narrow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 Narrow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 Narrow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itchFamily="34" charset="0"/>
              </a:defRPr>
            </a:lvl9pPr>
          </a:lstStyle>
          <a:p>
            <a:pPr marL="342900" indent="-342900">
              <a:lnSpc>
                <a:spcPts val="2100"/>
              </a:lnSpc>
              <a:spcBef>
                <a:spcPct val="0"/>
              </a:spcBef>
              <a:buFont typeface="Wingdings" pitchFamily="2" charset="2"/>
              <a:buChar char="ü"/>
              <a:defRPr/>
            </a:pPr>
            <a:r>
              <a:rPr lang="en-US" altLang="en-US" sz="1800" b="0" dirty="0">
                <a:latin typeface="Times New Roman" pitchFamily="18" charset="0"/>
              </a:rPr>
              <a:t>CD-0 Approved</a:t>
            </a:r>
          </a:p>
          <a:p>
            <a:pPr marL="342900" indent="-342900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Mission Need Statement</a:t>
            </a:r>
          </a:p>
          <a:p>
            <a:pPr marL="344488" indent="-344488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dirty="0" smtClean="0">
                <a:latin typeface="Times New Roman" pitchFamily="18" charset="0"/>
                <a:sym typeface="Wingdings" pitchFamily="2" charset="2"/>
              </a:rPr>
              <a:t></a:t>
            </a:r>
            <a:r>
              <a:rPr lang="en-US" altLang="en-US" sz="1800" b="0" dirty="0" smtClean="0">
                <a:latin typeface="Times New Roman" pitchFamily="18" charset="0"/>
              </a:rPr>
              <a:t>   Conceptual Design Report Issued</a:t>
            </a:r>
          </a:p>
          <a:p>
            <a:pPr marL="344488" indent="-344488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   Acquisition Strategy Approved </a:t>
            </a:r>
            <a:r>
              <a:rPr lang="en-US" altLang="en-US" sz="1800" b="0" i="1" dirty="0" smtClean="0">
                <a:latin typeface="Times New Roman" pitchFamily="18" charset="0"/>
              </a:rPr>
              <a:t>(submit with CD-1 package)</a:t>
            </a:r>
          </a:p>
          <a:p>
            <a:pPr marL="344488" indent="-344488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   Preliminary Project Execution Plan</a:t>
            </a:r>
            <a:r>
              <a:rPr lang="en-US" altLang="en-US" sz="1800" b="0" i="1" dirty="0" smtClean="0">
                <a:latin typeface="Times New Roman" pitchFamily="18" charset="0"/>
              </a:rPr>
              <a:t> (</a:t>
            </a:r>
            <a:r>
              <a:rPr lang="en-US" altLang="en-US" sz="1800" b="0" i="1" dirty="0">
                <a:latin typeface="Times New Roman" pitchFamily="18" charset="0"/>
              </a:rPr>
              <a:t>submit with CD-1 package</a:t>
            </a:r>
            <a:r>
              <a:rPr lang="en-US" altLang="en-US" sz="1800" b="0" i="1" dirty="0" smtClean="0">
                <a:latin typeface="Times New Roman" pitchFamily="18" charset="0"/>
              </a:rPr>
              <a:t>)</a:t>
            </a:r>
          </a:p>
          <a:p>
            <a:pPr marL="342900" indent="-342900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           Tailoring Strategy </a:t>
            </a:r>
            <a:r>
              <a:rPr lang="en-US" altLang="en-US" sz="1800" b="0" i="1" dirty="0" smtClean="0">
                <a:latin typeface="Times New Roman" pitchFamily="18" charset="0"/>
              </a:rPr>
              <a:t>(Included in PPEP, </a:t>
            </a:r>
            <a:r>
              <a:rPr lang="en-US" altLang="en-US" sz="1800" b="0" i="1" dirty="0">
                <a:latin typeface="Times New Roman" pitchFamily="18" charset="0"/>
              </a:rPr>
              <a:t>submit with CD-1 package</a:t>
            </a:r>
            <a:r>
              <a:rPr lang="en-US" altLang="en-US" sz="1800" b="0" i="1" dirty="0" smtClean="0">
                <a:latin typeface="Times New Roman" pitchFamily="18" charset="0"/>
              </a:rPr>
              <a:t>)</a:t>
            </a:r>
            <a:endParaRPr lang="en-US" altLang="en-US" sz="1800" b="0" dirty="0" smtClean="0">
              <a:latin typeface="Times New Roman" pitchFamily="18" charset="0"/>
            </a:endParaRPr>
          </a:p>
          <a:p>
            <a:pPr marL="344488" indent="-344488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   Federal Project Director appointed </a:t>
            </a:r>
            <a:r>
              <a:rPr lang="en-US" altLang="en-US" sz="1800" b="0" i="1" dirty="0" smtClean="0">
                <a:latin typeface="Times New Roman" pitchFamily="18" charset="0"/>
              </a:rPr>
              <a:t>(</a:t>
            </a:r>
            <a:r>
              <a:rPr lang="en-US" altLang="en-US" sz="1800" b="0" i="1" dirty="0">
                <a:latin typeface="Times New Roman" pitchFamily="18" charset="0"/>
              </a:rPr>
              <a:t>submit with CD-1 package</a:t>
            </a:r>
            <a:r>
              <a:rPr lang="en-US" altLang="en-US" sz="1800" b="0" i="1" dirty="0" smtClean="0">
                <a:latin typeface="Times New Roman" pitchFamily="18" charset="0"/>
              </a:rPr>
              <a:t>)</a:t>
            </a:r>
          </a:p>
          <a:p>
            <a:pPr marL="344488" indent="-344488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dirty="0" smtClean="0">
                <a:latin typeface="Times New Roman" pitchFamily="18" charset="0"/>
                <a:sym typeface="Wingdings" pitchFamily="2" charset="2"/>
              </a:rPr>
              <a:t>  </a:t>
            </a:r>
            <a:r>
              <a:rPr lang="en-US" altLang="en-US" sz="1800" b="0" dirty="0" smtClean="0">
                <a:latin typeface="Times New Roman" pitchFamily="18" charset="0"/>
              </a:rPr>
              <a:t> Integrated Project Team Chartered</a:t>
            </a:r>
          </a:p>
          <a:p>
            <a:pPr marL="344488" indent="-344488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dirty="0" smtClean="0">
                <a:latin typeface="Times New Roman" pitchFamily="18" charset="0"/>
                <a:sym typeface="Wingdings" pitchFamily="2" charset="2"/>
              </a:rPr>
              <a:t></a:t>
            </a:r>
            <a:r>
              <a:rPr lang="en-US" altLang="en-US" sz="1800" b="0" dirty="0" smtClean="0">
                <a:latin typeface="Times New Roman" pitchFamily="18" charset="0"/>
              </a:rPr>
              <a:t>   Independent Project &amp; Design Review completed</a:t>
            </a:r>
          </a:p>
          <a:p>
            <a:pPr marL="342900" indent="-342900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Project Data Sheet completed/updated</a:t>
            </a:r>
          </a:p>
          <a:p>
            <a:pPr marL="344488" indent="-344488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   Independent Cost Estimate completed </a:t>
            </a:r>
            <a:r>
              <a:rPr lang="en-US" altLang="en-US" sz="1800" b="0" i="1" dirty="0" smtClean="0">
                <a:latin typeface="Times New Roman" pitchFamily="18" charset="0"/>
              </a:rPr>
              <a:t>(pending)</a:t>
            </a:r>
          </a:p>
          <a:p>
            <a:pPr marL="344488" indent="-344488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dirty="0" smtClean="0">
                <a:latin typeface="Times New Roman" pitchFamily="18" charset="0"/>
                <a:sym typeface="Wingdings" pitchFamily="2" charset="2"/>
              </a:rPr>
              <a:t>  </a:t>
            </a:r>
            <a:r>
              <a:rPr lang="en-US" altLang="en-US" sz="1800" b="0" dirty="0" smtClean="0">
                <a:latin typeface="Times New Roman" pitchFamily="18" charset="0"/>
              </a:rPr>
              <a:t> NEPA Environmental Assessment completed</a:t>
            </a:r>
          </a:p>
          <a:p>
            <a:pPr marL="396875" indent="-396875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Integrated Safety Management Plan implemented</a:t>
            </a:r>
          </a:p>
          <a:p>
            <a:pPr marL="396875" indent="-396875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dirty="0" smtClean="0">
                <a:latin typeface="Times New Roman" pitchFamily="18" charset="0"/>
                <a:sym typeface="Wingdings" pitchFamily="2" charset="2"/>
              </a:rPr>
              <a:t></a:t>
            </a:r>
            <a:r>
              <a:rPr lang="en-US" altLang="en-US" sz="1800" b="0" dirty="0" smtClean="0">
                <a:latin typeface="Times New Roman" pitchFamily="18" charset="0"/>
              </a:rPr>
              <a:t>   Safety Design Strategy (nuclear facilities) developed</a:t>
            </a:r>
          </a:p>
          <a:p>
            <a:pPr marL="396875" indent="-396875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dirty="0" smtClean="0">
                <a:latin typeface="Times New Roman" pitchFamily="18" charset="0"/>
                <a:sym typeface="Wingdings" pitchFamily="2" charset="2"/>
              </a:rPr>
              <a:t></a:t>
            </a:r>
            <a:r>
              <a:rPr lang="en-US" altLang="en-US" sz="1800" b="0" dirty="0" smtClean="0">
                <a:latin typeface="Times New Roman" pitchFamily="18" charset="0"/>
              </a:rPr>
              <a:t>   Preliminary Hazardous Analysis Report approved</a:t>
            </a:r>
          </a:p>
          <a:p>
            <a:pPr marL="342900" indent="-342900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Quality Assurance Plan established</a:t>
            </a:r>
          </a:p>
          <a:p>
            <a:pPr marL="342900" indent="-342900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Risk Management Plan completed</a:t>
            </a:r>
          </a:p>
          <a:p>
            <a:pPr marL="342900" indent="-342900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Conceptual Safety Design Report prepared</a:t>
            </a:r>
          </a:p>
          <a:p>
            <a:pPr marL="342900" indent="-342900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Conceptual Safety Validation report prepared</a:t>
            </a:r>
          </a:p>
          <a:p>
            <a:pPr marL="344488" indent="-344488">
              <a:lnSpc>
                <a:spcPts val="2100"/>
              </a:lnSpc>
              <a:spcBef>
                <a:spcPct val="0"/>
              </a:spcBef>
              <a:buFont typeface="Wingdings" panose="05000000000000000000" pitchFamily="2" charset="2"/>
              <a:buChar char="q"/>
              <a:defRPr/>
            </a:pPr>
            <a:r>
              <a:rPr lang="en-US" altLang="en-US" sz="1800" b="0" dirty="0" smtClean="0">
                <a:latin typeface="Times New Roman" pitchFamily="18" charset="0"/>
              </a:rPr>
              <a:t>One-for-One Replacement compliance</a:t>
            </a:r>
          </a:p>
        </p:txBody>
      </p:sp>
      <p:sp>
        <p:nvSpPr>
          <p:cNvPr id="3" name="Shape 119809"/>
          <p:cNvSpPr txBox="1">
            <a:spLocks noRot="1" noChangeArrowheads="1"/>
          </p:cNvSpPr>
          <p:nvPr/>
        </p:nvSpPr>
        <p:spPr bwMode="auto">
          <a:xfrm>
            <a:off x="1219200" y="0"/>
            <a:ext cx="76200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CD-1 Prerequisites</a:t>
            </a:r>
          </a:p>
          <a:p>
            <a:pPr algn="ctr" eaLnBrk="1" hangingPunct="1">
              <a:defRPr/>
            </a:pPr>
            <a:r>
              <a:rPr lang="en-US" altLang="en-US" sz="2400" kern="0" dirty="0">
                <a:latin typeface="Arial" panose="020B0604020202020204" pitchFamily="34" charset="0"/>
                <a:cs typeface="Arial" panose="020B0604020202020204" pitchFamily="34" charset="0"/>
              </a:rPr>
              <a:t>DOE O 413.3B</a:t>
            </a:r>
            <a:endParaRPr lang="en-US" altLang="en-US" sz="2400" kern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F1A4704-685B-44E9-A5A5-81A0BCA1B2A0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mtClean="0"/>
              <a:t>PMRC Issues 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mtClean="0">
                <a:solidFill>
                  <a:srgbClr val="0070C0"/>
                </a:solidFill>
              </a:rPr>
              <a:t>&lt;Identify those significant issues (as appropriate) that the PMRC should be made aware of&gt;</a:t>
            </a:r>
          </a:p>
          <a:p>
            <a:r>
              <a:rPr lang="en-US" altLang="en-US" smtClean="0"/>
              <a:t> </a:t>
            </a:r>
          </a:p>
          <a:p>
            <a:r>
              <a:rPr lang="en-US" altLang="en-US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05BE99E-AAED-4967-A14C-D3349E54152C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818749"/>
      </p:ext>
    </p:extLst>
  </p:cSld>
  <p:clrMapOvr>
    <a:masterClrMapping/>
  </p:clrMapOvr>
  <p:transition>
    <p:randomBar dir="vert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19809"/>
          <p:cNvSpPr txBox="1">
            <a:spLocks noRot="1" noChangeArrowheads="1"/>
          </p:cNvSpPr>
          <p:nvPr/>
        </p:nvSpPr>
        <p:spPr bwMode="auto">
          <a:xfrm>
            <a:off x="1219200" y="0"/>
            <a:ext cx="76200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3600" kern="0" dirty="0" smtClean="0"/>
              <a:t>Recommendation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1524000" y="1404938"/>
            <a:ext cx="7162800" cy="277018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0" hangingPunct="0">
              <a:defRPr/>
            </a:pPr>
            <a:endParaRPr lang="en-US" b="1" dirty="0">
              <a:latin typeface="Arial" panose="020B0604020202020204" pitchFamily="34" charset="0"/>
            </a:endParaRPr>
          </a:p>
          <a:p>
            <a:pPr eaLnBrk="0" hangingPunct="0">
              <a:spcAft>
                <a:spcPts val="1200"/>
              </a:spcAft>
              <a:defRPr/>
            </a:pPr>
            <a:r>
              <a:rPr lang="en-US" sz="2400" b="1" dirty="0">
                <a:latin typeface="Arial" panose="020B0604020202020204" pitchFamily="34" charset="0"/>
              </a:rPr>
              <a:t>Recommendation: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  <a:defRPr/>
            </a:pPr>
            <a:r>
              <a:rPr lang="en-US" b="1" dirty="0">
                <a:latin typeface="Arial" panose="020B0604020202020204" pitchFamily="34" charset="0"/>
              </a:rPr>
              <a:t>Approve CD-1, Alternative Selection and Cost Range for </a:t>
            </a:r>
            <a:r>
              <a:rPr lang="en-US" b="1" dirty="0">
                <a:solidFill>
                  <a:srgbClr val="0066CC"/>
                </a:solidFill>
                <a:latin typeface="Arial" panose="020B0604020202020204" pitchFamily="34" charset="0"/>
              </a:rPr>
              <a:t>&lt;project name&gt;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  <a:defRPr/>
            </a:pPr>
            <a:endParaRPr lang="en-US" dirty="0">
              <a:latin typeface="Arial" panose="020B0604020202020204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  <a:defRPr/>
            </a:pPr>
            <a:r>
              <a:rPr lang="en-US" b="1" dirty="0">
                <a:latin typeface="Arial" panose="020B0604020202020204" pitchFamily="34" charset="0"/>
              </a:rPr>
              <a:t>Selected Alternative: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  <a:defRPr/>
            </a:pPr>
            <a:endParaRPr lang="en-US" b="1" dirty="0">
              <a:latin typeface="Arial" panose="020B0604020202020204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  <a:defRPr/>
            </a:pPr>
            <a:r>
              <a:rPr lang="en-US" b="1" dirty="0">
                <a:latin typeface="Arial" panose="020B0604020202020204" pitchFamily="34" charset="0"/>
              </a:rPr>
              <a:t>Cost Range: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0308E55-8408-49A7-B09D-B4D477604F41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19809"/>
          <p:cNvSpPr txBox="1">
            <a:spLocks noRot="1" noChangeArrowheads="1"/>
          </p:cNvSpPr>
          <p:nvPr/>
        </p:nvSpPr>
        <p:spPr bwMode="auto">
          <a:xfrm>
            <a:off x="3429000" y="2743200"/>
            <a:ext cx="29718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defRPr/>
            </a:pPr>
            <a:r>
              <a:rPr lang="en-US" sz="4000" b="1" kern="0" dirty="0">
                <a:solidFill>
                  <a:srgbClr val="336699"/>
                </a:solidFill>
                <a:latin typeface="+mj-lt"/>
                <a:ea typeface="+mj-ea"/>
                <a:cs typeface="+mj-cs"/>
              </a:rPr>
              <a:t>Back-Up Material        as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1519EC7-F2ED-46C6-B7E0-5A5B281B0818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A693EC3-EF70-4C51-8EF9-AD96303402CA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7171" name="Shape 119809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1524000" y="0"/>
            <a:ext cx="7620000" cy="1066800"/>
          </a:xfrm>
        </p:spPr>
        <p:txBody>
          <a:bodyPr/>
          <a:lstStyle/>
          <a:p>
            <a:pPr algn="ctr" eaLnBrk="1" hangingPunct="1"/>
            <a:r>
              <a:rPr lang="en-US" altLang="en-US" sz="3600" smtClean="0"/>
              <a:t>Purpose</a:t>
            </a:r>
          </a:p>
        </p:txBody>
      </p:sp>
      <p:sp>
        <p:nvSpPr>
          <p:cNvPr id="7172" name="Shape 119810"/>
          <p:cNvSpPr>
            <a:spLocks noGrp="1" noChangeArrowheads="1"/>
          </p:cNvSpPr>
          <p:nvPr>
            <p:ph type="body" idx="4294967295"/>
          </p:nvPr>
        </p:nvSpPr>
        <p:spPr>
          <a:xfrm>
            <a:off x="1066800" y="1600200"/>
            <a:ext cx="8077200" cy="4648200"/>
          </a:xfrm>
        </p:spPr>
        <p:txBody>
          <a:bodyPr/>
          <a:lstStyle/>
          <a:p>
            <a:pPr lvl="1" eaLnBrk="1" hangingPunct="1">
              <a:lnSpc>
                <a:spcPct val="90000"/>
              </a:lnSpc>
              <a:spcBef>
                <a:spcPct val="5000"/>
              </a:spcBef>
              <a:buFont typeface="Arial" pitchFamily="34" charset="0"/>
              <a:buChar char="•"/>
            </a:pPr>
            <a:r>
              <a:rPr lang="en-US" altLang="en-US" sz="2000" b="1" dirty="0" smtClean="0">
                <a:solidFill>
                  <a:srgbClr val="000000"/>
                </a:solidFill>
                <a:latin typeface="Arial" pitchFamily="34" charset="0"/>
              </a:rPr>
              <a:t>Obtain AE approval of Critical Decision-1 for </a:t>
            </a:r>
            <a:r>
              <a:rPr lang="en-US" altLang="en-US" sz="2000" b="1" dirty="0" smtClean="0">
                <a:solidFill>
                  <a:srgbClr val="0066CC"/>
                </a:solidFill>
                <a:latin typeface="Arial" pitchFamily="34" charset="0"/>
              </a:rPr>
              <a:t>&lt;project name&gt;</a:t>
            </a:r>
          </a:p>
          <a:p>
            <a:pPr lvl="1" eaLnBrk="1" hangingPunct="1">
              <a:lnSpc>
                <a:spcPct val="90000"/>
              </a:lnSpc>
              <a:spcBef>
                <a:spcPct val="5000"/>
              </a:spcBef>
              <a:buFont typeface="Tempus Sans ITC" pitchFamily="82" charset="0"/>
              <a:buNone/>
            </a:pPr>
            <a:endParaRPr lang="en-US" altLang="en-US" sz="1600" dirty="0" smtClean="0">
              <a:solidFill>
                <a:srgbClr val="000000"/>
              </a:solidFill>
              <a:latin typeface="Arial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5000"/>
              </a:spcBef>
              <a:buFont typeface="Arial" pitchFamily="34" charset="0"/>
              <a:buChar char="•"/>
            </a:pPr>
            <a:r>
              <a:rPr lang="en-US" altLang="en-US" sz="2000" b="1" dirty="0" smtClean="0">
                <a:solidFill>
                  <a:srgbClr val="000000"/>
                </a:solidFill>
                <a:latin typeface="Arial" pitchFamily="34" charset="0"/>
              </a:rPr>
              <a:t>Critical Decision-0, </a:t>
            </a:r>
            <a:r>
              <a:rPr lang="en-US" altLang="en-US" sz="2000" b="1" i="1" dirty="0" smtClean="0">
                <a:solidFill>
                  <a:srgbClr val="000000"/>
                </a:solidFill>
                <a:latin typeface="Arial" pitchFamily="34" charset="0"/>
              </a:rPr>
              <a:t>Approve Mission Need</a:t>
            </a:r>
            <a:r>
              <a:rPr lang="en-US" altLang="en-US" sz="2000" b="1" dirty="0" smtClean="0">
                <a:solidFill>
                  <a:srgbClr val="000000"/>
                </a:solidFill>
                <a:latin typeface="Arial" pitchFamily="34" charset="0"/>
              </a:rPr>
              <a:t>, was approved by </a:t>
            </a:r>
            <a:r>
              <a:rPr lang="en-US" altLang="en-US" sz="2000" b="1" dirty="0" smtClean="0">
                <a:solidFill>
                  <a:srgbClr val="0066CC"/>
                </a:solidFill>
                <a:latin typeface="Arial" pitchFamily="34" charset="0"/>
              </a:rPr>
              <a:t>&lt;Name, Office Symbol&gt;</a:t>
            </a:r>
            <a:r>
              <a:rPr lang="en-US" altLang="en-US" sz="2000" b="1" dirty="0" smtClean="0">
                <a:latin typeface="Arial" pitchFamily="34" charset="0"/>
              </a:rPr>
              <a:t>, on </a:t>
            </a:r>
            <a:r>
              <a:rPr lang="en-US" altLang="en-US" sz="2000" b="1" dirty="0" smtClean="0">
                <a:solidFill>
                  <a:srgbClr val="0066CC"/>
                </a:solidFill>
                <a:latin typeface="Arial" pitchFamily="34" charset="0"/>
              </a:rPr>
              <a:t>&lt;Date&gt;</a:t>
            </a:r>
            <a:r>
              <a:rPr lang="en-US" altLang="en-US" sz="2000" b="1" dirty="0" smtClean="0">
                <a:latin typeface="Arial" pitchFamily="34" charset="0"/>
              </a:rPr>
              <a:t>, with a ROM cost range of:</a:t>
            </a:r>
          </a:p>
          <a:p>
            <a:pPr lvl="2" eaLnBrk="1" hangingPunct="1">
              <a:lnSpc>
                <a:spcPct val="90000"/>
              </a:lnSpc>
              <a:spcBef>
                <a:spcPct val="5000"/>
              </a:spcBef>
            </a:pPr>
            <a:r>
              <a:rPr lang="en-US" altLang="en-US" sz="1600" b="1" dirty="0" smtClean="0">
                <a:solidFill>
                  <a:srgbClr val="0066CC"/>
                </a:solidFill>
                <a:latin typeface="Arial" pitchFamily="34" charset="0"/>
              </a:rPr>
              <a:t>&lt;$xx million to $xx million&gt;</a:t>
            </a:r>
          </a:p>
          <a:p>
            <a:pPr lvl="2" eaLnBrk="1" hangingPunct="1">
              <a:lnSpc>
                <a:spcPct val="90000"/>
              </a:lnSpc>
              <a:spcBef>
                <a:spcPct val="5000"/>
              </a:spcBef>
            </a:pPr>
            <a:r>
              <a:rPr lang="en-US" altLang="en-US" sz="1600" b="1" dirty="0" smtClean="0">
                <a:latin typeface="Arial" pitchFamily="34" charset="0"/>
              </a:rPr>
              <a:t>Project completion in </a:t>
            </a:r>
            <a:r>
              <a:rPr lang="en-US" altLang="en-US" sz="1600" b="1" dirty="0" smtClean="0">
                <a:solidFill>
                  <a:srgbClr val="0066CC"/>
                </a:solidFill>
                <a:latin typeface="Arial" pitchFamily="34" charset="0"/>
              </a:rPr>
              <a:t>&lt;insert year&gt;</a:t>
            </a:r>
          </a:p>
          <a:p>
            <a:pPr lvl="1" eaLnBrk="1" hangingPunct="1">
              <a:lnSpc>
                <a:spcPct val="90000"/>
              </a:lnSpc>
              <a:spcBef>
                <a:spcPct val="5000"/>
              </a:spcBef>
              <a:buFont typeface="Arial" pitchFamily="34" charset="0"/>
              <a:buChar char="•"/>
            </a:pPr>
            <a:endParaRPr lang="en-US" altLang="en-US" sz="2000" b="1" dirty="0" smtClean="0">
              <a:solidFill>
                <a:srgbClr val="000000"/>
              </a:solidFill>
              <a:latin typeface="Arial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5000"/>
              </a:spcBef>
              <a:buFont typeface="Arial" pitchFamily="34" charset="0"/>
              <a:buChar char="•"/>
            </a:pPr>
            <a:r>
              <a:rPr lang="en-US" altLang="en-US" sz="2000" b="1" dirty="0" smtClean="0">
                <a:solidFill>
                  <a:srgbClr val="000000"/>
                </a:solidFill>
                <a:latin typeface="Arial" pitchFamily="34" charset="0"/>
              </a:rPr>
              <a:t>The </a:t>
            </a:r>
            <a:r>
              <a:rPr lang="en-US" altLang="en-US" sz="2000" b="1" dirty="0" smtClean="0">
                <a:solidFill>
                  <a:srgbClr val="0066CC"/>
                </a:solidFill>
                <a:latin typeface="Arial" pitchFamily="34" charset="0"/>
              </a:rPr>
              <a:t>&lt;Program Office name&gt; </a:t>
            </a:r>
            <a:r>
              <a:rPr lang="en-US" altLang="en-US" sz="2000" b="1" dirty="0" smtClean="0">
                <a:solidFill>
                  <a:srgbClr val="000000"/>
                </a:solidFill>
                <a:latin typeface="Arial" pitchFamily="34" charset="0"/>
              </a:rPr>
              <a:t>Mission Need Statement</a:t>
            </a:r>
            <a:endParaRPr lang="en-US" altLang="en-US" sz="2000" b="1" dirty="0" smtClean="0">
              <a:solidFill>
                <a:srgbClr val="0066CC"/>
              </a:solidFill>
              <a:latin typeface="Arial" pitchFamily="34" charset="0"/>
            </a:endParaRPr>
          </a:p>
          <a:p>
            <a:pPr lvl="2" eaLnBrk="1" hangingPunct="1">
              <a:lnSpc>
                <a:spcPct val="90000"/>
              </a:lnSpc>
              <a:spcBef>
                <a:spcPct val="5000"/>
              </a:spcBef>
            </a:pPr>
            <a:r>
              <a:rPr lang="en-US" altLang="en-US" sz="1600" b="1" dirty="0" smtClean="0">
                <a:solidFill>
                  <a:srgbClr val="0066CC"/>
                </a:solidFill>
                <a:latin typeface="Arial" pitchFamily="34" charset="0"/>
              </a:rPr>
              <a:t>Describe Program Office mission and how it supports the overall program’s mission.  </a:t>
            </a:r>
          </a:p>
          <a:p>
            <a:pPr lvl="2" eaLnBrk="1" hangingPunct="1">
              <a:lnSpc>
                <a:spcPct val="90000"/>
              </a:lnSpc>
              <a:spcBef>
                <a:spcPct val="5000"/>
              </a:spcBef>
            </a:pPr>
            <a:endParaRPr lang="en-US" altLang="en-US" sz="1600" b="1" dirty="0">
              <a:solidFill>
                <a:srgbClr val="0066CC"/>
              </a:solidFill>
              <a:latin typeface="Arial" pitchFamily="34" charset="0"/>
            </a:endParaRPr>
          </a:p>
          <a:p>
            <a:pPr lvl="2" eaLnBrk="1" hangingPunct="1">
              <a:lnSpc>
                <a:spcPct val="90000"/>
              </a:lnSpc>
              <a:spcBef>
                <a:spcPct val="5000"/>
              </a:spcBef>
            </a:pPr>
            <a:r>
              <a:rPr lang="en-US" altLang="en-US" sz="1600" b="1" dirty="0" smtClean="0">
                <a:solidFill>
                  <a:srgbClr val="0066CC"/>
                </a:solidFill>
                <a:latin typeface="Arial" pitchFamily="34" charset="0"/>
              </a:rPr>
              <a:t>MNS Bumper Sticker</a:t>
            </a:r>
            <a:endParaRPr lang="en-US" altLang="en-US" sz="2000" b="1" dirty="0" smtClean="0">
              <a:solidFill>
                <a:srgbClr val="000000"/>
              </a:solidFill>
              <a:latin typeface="Arial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5000"/>
              </a:spcBef>
              <a:buFont typeface="Arial" pitchFamily="34" charset="0"/>
              <a:buChar char="•"/>
            </a:pPr>
            <a:endParaRPr lang="en-US" altLang="en-US" sz="2000" b="1" dirty="0" smtClean="0">
              <a:solidFill>
                <a:srgbClr val="000000"/>
              </a:solidFill>
              <a:latin typeface="Arial" pitchFamily="34" charset="0"/>
            </a:endParaRPr>
          </a:p>
          <a:p>
            <a:pPr lvl="1" eaLnBrk="1" hangingPunct="1">
              <a:lnSpc>
                <a:spcPct val="90000"/>
              </a:lnSpc>
              <a:spcBef>
                <a:spcPct val="5000"/>
              </a:spcBef>
              <a:buFont typeface="Arial" pitchFamily="34" charset="0"/>
              <a:buChar char="•"/>
            </a:pPr>
            <a:endParaRPr lang="en-US" altLang="en-US" sz="2000" b="1" dirty="0" smtClean="0">
              <a:solidFill>
                <a:srgbClr val="000000"/>
              </a:solidFill>
              <a:latin typeface="Arial" pitchFamily="34" charset="0"/>
            </a:endParaRP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hape 119809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1219200" y="0"/>
            <a:ext cx="7620000" cy="1066800"/>
          </a:xfrm>
        </p:spPr>
        <p:txBody>
          <a:bodyPr/>
          <a:lstStyle/>
          <a:p>
            <a:pPr algn="ctr" eaLnBrk="1" hangingPunct="1"/>
            <a:r>
              <a:rPr lang="en-US" altLang="en-US" sz="3600" smtClean="0"/>
              <a:t>Background</a:t>
            </a:r>
          </a:p>
        </p:txBody>
      </p:sp>
      <p:sp>
        <p:nvSpPr>
          <p:cNvPr id="6147" name="Shape 119810"/>
          <p:cNvSpPr>
            <a:spLocks noGrp="1" noChangeArrowheads="1"/>
          </p:cNvSpPr>
          <p:nvPr>
            <p:ph type="body" idx="4294967295"/>
          </p:nvPr>
        </p:nvSpPr>
        <p:spPr>
          <a:xfrm>
            <a:off x="1447800" y="1524000"/>
            <a:ext cx="7315200" cy="5029200"/>
          </a:xfrm>
        </p:spPr>
        <p:txBody>
          <a:bodyPr/>
          <a:lstStyle/>
          <a:p>
            <a:pPr lvl="2" indent="-1085850" eaLnBrk="1" hangingPunct="1">
              <a:lnSpc>
                <a:spcPct val="80000"/>
              </a:lnSpc>
              <a:spcBef>
                <a:spcPct val="5000"/>
              </a:spcBef>
              <a:buFontTx/>
              <a:buNone/>
              <a:tabLst>
                <a:tab pos="1771650" algn="l"/>
              </a:tabLst>
              <a:defRPr/>
            </a:pPr>
            <a:endParaRPr lang="en-US" altLang="en-US" sz="1200" b="1" dirty="0" smtClean="0">
              <a:solidFill>
                <a:srgbClr val="000000"/>
              </a:solidFill>
              <a:latin typeface="Arial" charset="0"/>
            </a:endParaRPr>
          </a:p>
          <a:p>
            <a:pPr marL="290513" lvl="1" indent="-290513" eaLnBrk="1" hangingPunct="1">
              <a:lnSpc>
                <a:spcPct val="90000"/>
              </a:lnSpc>
              <a:spcBef>
                <a:spcPct val="5000"/>
              </a:spcBef>
              <a:buFont typeface="Arial" charset="0"/>
              <a:buChar char="•"/>
              <a:defRPr/>
            </a:pPr>
            <a:r>
              <a:rPr lang="en-US" altLang="en-US" sz="2000" b="1" dirty="0" smtClean="0">
                <a:solidFill>
                  <a:srgbClr val="0066CC"/>
                </a:solidFill>
                <a:latin typeface="Arial" charset="0"/>
              </a:rPr>
              <a:t>&lt;Discuss pertinent background information, if needed&gt;</a:t>
            </a:r>
          </a:p>
          <a:p>
            <a:pPr marL="290513" lvl="1" indent="-290513" eaLnBrk="1" hangingPunct="1">
              <a:lnSpc>
                <a:spcPct val="90000"/>
              </a:lnSpc>
              <a:spcBef>
                <a:spcPct val="5000"/>
              </a:spcBef>
              <a:buFont typeface="Arial" charset="0"/>
              <a:buChar char="•"/>
              <a:defRPr/>
            </a:pPr>
            <a:r>
              <a:rPr lang="en-US" altLang="en-US" sz="2000" b="1" dirty="0" smtClean="0">
                <a:solidFill>
                  <a:srgbClr val="0066CC"/>
                </a:solidFill>
                <a:latin typeface="Arial" charset="0"/>
              </a:rPr>
              <a:t>&lt;include discussion of external and internal drivers&gt;</a:t>
            </a:r>
            <a:endParaRPr lang="en-US" altLang="en-US" sz="1600" b="1" dirty="0">
              <a:solidFill>
                <a:srgbClr val="0066CC"/>
              </a:solidFill>
              <a:latin typeface="Arial" charset="0"/>
            </a:endParaRPr>
          </a:p>
          <a:p>
            <a:pPr marL="690563" lvl="2" indent="-290513" eaLnBrk="1" hangingPunct="1">
              <a:lnSpc>
                <a:spcPct val="90000"/>
              </a:lnSpc>
              <a:spcBef>
                <a:spcPct val="5000"/>
              </a:spcBef>
              <a:buFont typeface="Arial" charset="0"/>
              <a:buChar char="•"/>
              <a:defRPr/>
            </a:pPr>
            <a:endParaRPr lang="en-US" altLang="en-US" sz="1600" b="1" dirty="0">
              <a:solidFill>
                <a:srgbClr val="000000"/>
              </a:solidFill>
              <a:latin typeface="Arial" charset="0"/>
            </a:endParaRPr>
          </a:p>
          <a:p>
            <a:pPr lvl="2" indent="-1085850" eaLnBrk="1" hangingPunct="1">
              <a:lnSpc>
                <a:spcPct val="80000"/>
              </a:lnSpc>
              <a:spcBef>
                <a:spcPct val="5000"/>
              </a:spcBef>
              <a:buFontTx/>
              <a:buNone/>
              <a:tabLst>
                <a:tab pos="1771650" algn="l"/>
              </a:tabLst>
              <a:defRPr/>
            </a:pPr>
            <a:endParaRPr lang="en-US" altLang="en-US" sz="1200" b="1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19AAA76-6D4A-44FB-84BD-204C533302BB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Mission Need &amp; Project Scope</a:t>
            </a:r>
          </a:p>
        </p:txBody>
      </p:sp>
      <p:sp>
        <p:nvSpPr>
          <p:cNvPr id="9219" name="Content Placeholder 3"/>
          <p:cNvSpPr>
            <a:spLocks noGrp="1"/>
          </p:cNvSpPr>
          <p:nvPr>
            <p:ph idx="1"/>
          </p:nvPr>
        </p:nvSpPr>
        <p:spPr>
          <a:xfrm>
            <a:off x="1412875" y="1447800"/>
            <a:ext cx="7445375" cy="4832350"/>
          </a:xfrm>
        </p:spPr>
        <p:txBody>
          <a:bodyPr/>
          <a:lstStyle/>
          <a:p>
            <a:r>
              <a:rPr lang="en-US" altLang="en-US" smtClean="0"/>
              <a:t>Mission Need</a:t>
            </a:r>
          </a:p>
          <a:p>
            <a:pPr lvl="1"/>
            <a:r>
              <a:rPr lang="en-US" altLang="en-US" sz="2000" b="1" smtClean="0">
                <a:solidFill>
                  <a:srgbClr val="0066CC"/>
                </a:solidFill>
                <a:latin typeface="Arial" pitchFamily="34" charset="0"/>
              </a:rPr>
              <a:t>&lt;Discuss pertinent background information, if needed&gt;</a:t>
            </a:r>
            <a:endParaRPr lang="en-US" altLang="en-US" sz="2000" smtClean="0"/>
          </a:p>
          <a:p>
            <a:r>
              <a:rPr lang="en-US" altLang="en-US" smtClean="0"/>
              <a:t>Project Scope</a:t>
            </a:r>
          </a:p>
          <a:p>
            <a:pPr lvl="1"/>
            <a:r>
              <a:rPr lang="en-US" altLang="en-US" sz="2000" b="1" smtClean="0">
                <a:solidFill>
                  <a:srgbClr val="0066CC"/>
                </a:solidFill>
                <a:latin typeface="Arial" pitchFamily="34" charset="0"/>
              </a:rPr>
              <a:t>&lt;include discussion of external and internal drivers&gt;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7DECBC3-D64C-425C-A65D-79F538A8D65D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19809"/>
          <p:cNvSpPr txBox="1">
            <a:spLocks noRot="1" noChangeArrowheads="1"/>
          </p:cNvSpPr>
          <p:nvPr/>
        </p:nvSpPr>
        <p:spPr bwMode="auto">
          <a:xfrm>
            <a:off x="1219200" y="0"/>
            <a:ext cx="76200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Proposed Siting </a:t>
            </a:r>
          </a:p>
        </p:txBody>
      </p:sp>
      <p:pic>
        <p:nvPicPr>
          <p:cNvPr id="10243" name="Picture 2" descr="C:\Users\H0174429\AppData\Local\Microsoft\Windows\Temporary Internet Files\Content.Outlook\DPQ1QEW8\LAWPS Alt Interfa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" y="1600200"/>
            <a:ext cx="7621588" cy="480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F874C30-26EA-4D84-9FEF-E86C75E67909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1219200" y="912813"/>
            <a:ext cx="74453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Tempus Sans ITC" pitchFamily="82" charset="0"/>
              <a:buChar char="-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sz="2000" kern="0" dirty="0" smtClean="0">
                <a:solidFill>
                  <a:srgbClr val="0066CC"/>
                </a:solidFill>
              </a:rPr>
              <a:t>&lt;insert graphic, as applicable&gt;</a:t>
            </a:r>
          </a:p>
        </p:txBody>
      </p:sp>
      <p:sp>
        <p:nvSpPr>
          <p:cNvPr id="6" name="Rectangle 5"/>
          <p:cNvSpPr/>
          <p:nvPr/>
        </p:nvSpPr>
        <p:spPr>
          <a:xfrm rot="18731275">
            <a:off x="3318290" y="2967335"/>
            <a:ext cx="2507417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Notional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19809"/>
          <p:cNvSpPr txBox="1">
            <a:spLocks noRot="1" noChangeArrowheads="1"/>
          </p:cNvSpPr>
          <p:nvPr/>
        </p:nvSpPr>
        <p:spPr bwMode="auto">
          <a:xfrm>
            <a:off x="1219200" y="0"/>
            <a:ext cx="76200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Site Plan Concept</a:t>
            </a:r>
          </a:p>
        </p:txBody>
      </p:sp>
      <p:grpSp>
        <p:nvGrpSpPr>
          <p:cNvPr id="11267" name="Group 30"/>
          <p:cNvGrpSpPr>
            <a:grpSpLocks/>
          </p:cNvGrpSpPr>
          <p:nvPr/>
        </p:nvGrpSpPr>
        <p:grpSpPr bwMode="auto">
          <a:xfrm>
            <a:off x="1219200" y="1660525"/>
            <a:ext cx="7683500" cy="4945063"/>
            <a:chOff x="244894" y="1209670"/>
            <a:chExt cx="8658007" cy="4882247"/>
          </a:xfrm>
        </p:grpSpPr>
        <p:pic>
          <p:nvPicPr>
            <p:cNvPr id="11270" name="Picture 2" descr="LAWPS Site 01 HD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4894" y="1209670"/>
              <a:ext cx="8658007" cy="4882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1" name="TextBox 32"/>
            <p:cNvSpPr txBox="1">
              <a:spLocks noChangeArrowheads="1"/>
            </p:cNvSpPr>
            <p:nvPr/>
          </p:nvSpPr>
          <p:spPr bwMode="auto">
            <a:xfrm rot="-1147789">
              <a:off x="3406904" y="2370266"/>
              <a:ext cx="1408462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PROCESS AREA</a:t>
              </a:r>
            </a:p>
          </p:txBody>
        </p:sp>
        <p:sp>
          <p:nvSpPr>
            <p:cNvPr id="11272" name="TextBox 33"/>
            <p:cNvSpPr txBox="1">
              <a:spLocks noChangeArrowheads="1"/>
            </p:cNvSpPr>
            <p:nvPr/>
          </p:nvSpPr>
          <p:spPr bwMode="auto">
            <a:xfrm>
              <a:off x="3418242" y="1290855"/>
              <a:ext cx="150874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RESIN HANDLING</a:t>
              </a:r>
            </a:p>
          </p:txBody>
        </p:sp>
        <p:cxnSp>
          <p:nvCxnSpPr>
            <p:cNvPr id="35" name="Straight Arrow Connector 34"/>
            <p:cNvCxnSpPr/>
            <p:nvPr/>
          </p:nvCxnSpPr>
          <p:spPr bwMode="auto">
            <a:xfrm flipH="1">
              <a:off x="2743910" y="1479252"/>
              <a:ext cx="656505" cy="76015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</p:spPr>
        </p:cxnSp>
        <p:sp>
          <p:nvSpPr>
            <p:cNvPr id="11274" name="TextBox 35"/>
            <p:cNvSpPr txBox="1">
              <a:spLocks noChangeArrowheads="1"/>
            </p:cNvSpPr>
            <p:nvPr/>
          </p:nvSpPr>
          <p:spPr bwMode="auto">
            <a:xfrm rot="-1344559">
              <a:off x="3963739" y="3914035"/>
              <a:ext cx="1697901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LAW LAG STORAGE</a:t>
              </a:r>
            </a:p>
          </p:txBody>
        </p:sp>
        <p:sp>
          <p:nvSpPr>
            <p:cNvPr id="11275" name="TextBox 36"/>
            <p:cNvSpPr txBox="1">
              <a:spLocks noChangeArrowheads="1"/>
            </p:cNvSpPr>
            <p:nvPr/>
          </p:nvSpPr>
          <p:spPr bwMode="auto">
            <a:xfrm>
              <a:off x="5913083" y="5323542"/>
              <a:ext cx="173842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REAGENT STORAGE</a:t>
              </a:r>
            </a:p>
          </p:txBody>
        </p:sp>
        <p:cxnSp>
          <p:nvCxnSpPr>
            <p:cNvPr id="38" name="Straight Arrow Connector 37"/>
            <p:cNvCxnSpPr>
              <a:stCxn id="11275" idx="3"/>
            </p:cNvCxnSpPr>
            <p:nvPr/>
          </p:nvCxnSpPr>
          <p:spPr bwMode="auto">
            <a:xfrm flipV="1">
              <a:off x="7650710" y="4758115"/>
              <a:ext cx="148475" cy="70373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</p:spPr>
        </p:cxnSp>
        <p:sp>
          <p:nvSpPr>
            <p:cNvPr id="11277" name="TextBox 38"/>
            <p:cNvSpPr txBox="1">
              <a:spLocks noChangeArrowheads="1"/>
            </p:cNvSpPr>
            <p:nvPr/>
          </p:nvSpPr>
          <p:spPr bwMode="auto">
            <a:xfrm>
              <a:off x="5997818" y="1341106"/>
              <a:ext cx="257634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PERSONNEL CHANGE FACILITY</a:t>
              </a:r>
            </a:p>
          </p:txBody>
        </p:sp>
        <p:cxnSp>
          <p:nvCxnSpPr>
            <p:cNvPr id="40" name="Straight Arrow Connector 39"/>
            <p:cNvCxnSpPr>
              <a:stCxn id="11277" idx="1"/>
            </p:cNvCxnSpPr>
            <p:nvPr/>
          </p:nvCxnSpPr>
          <p:spPr bwMode="auto">
            <a:xfrm flipH="1">
              <a:off x="5511252" y="1479252"/>
              <a:ext cx="486566" cy="66768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</p:spPr>
        </p:cxnSp>
        <p:sp>
          <p:nvSpPr>
            <p:cNvPr id="11279" name="TextBox 40"/>
            <p:cNvSpPr txBox="1">
              <a:spLocks noChangeArrowheads="1"/>
            </p:cNvSpPr>
            <p:nvPr/>
          </p:nvSpPr>
          <p:spPr bwMode="auto">
            <a:xfrm>
              <a:off x="6770598" y="3130074"/>
              <a:ext cx="188782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VESSEL VENT SUPPLY</a:t>
              </a:r>
            </a:p>
          </p:txBody>
        </p:sp>
        <p:cxnSp>
          <p:nvCxnSpPr>
            <p:cNvPr id="42" name="Straight Arrow Connector 41"/>
            <p:cNvCxnSpPr>
              <a:stCxn id="11279" idx="1"/>
            </p:cNvCxnSpPr>
            <p:nvPr/>
          </p:nvCxnSpPr>
          <p:spPr bwMode="auto">
            <a:xfrm flipH="1" flipV="1">
              <a:off x="6094415" y="3197050"/>
              <a:ext cx="676183" cy="7053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</p:spPr>
        </p:cxnSp>
        <p:sp>
          <p:nvSpPr>
            <p:cNvPr id="11281" name="TextBox 42"/>
            <p:cNvSpPr txBox="1">
              <a:spLocks noChangeArrowheads="1"/>
            </p:cNvSpPr>
            <p:nvPr/>
          </p:nvSpPr>
          <p:spPr bwMode="auto">
            <a:xfrm rot="-989291">
              <a:off x="879808" y="2511630"/>
              <a:ext cx="500458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EEC</a:t>
              </a:r>
            </a:p>
          </p:txBody>
        </p:sp>
        <p:sp>
          <p:nvSpPr>
            <p:cNvPr id="11282" name="TextBox 43"/>
            <p:cNvSpPr txBox="1">
              <a:spLocks noChangeArrowheads="1"/>
            </p:cNvSpPr>
            <p:nvPr/>
          </p:nvSpPr>
          <p:spPr bwMode="auto">
            <a:xfrm>
              <a:off x="3097684" y="4751004"/>
              <a:ext cx="2026902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VAULT SUPPLY CHILLER</a:t>
              </a:r>
            </a:p>
          </p:txBody>
        </p:sp>
        <p:cxnSp>
          <p:nvCxnSpPr>
            <p:cNvPr id="45" name="Straight Arrow Connector 44"/>
            <p:cNvCxnSpPr>
              <a:stCxn id="11282" idx="1"/>
            </p:cNvCxnSpPr>
            <p:nvPr/>
          </p:nvCxnSpPr>
          <p:spPr bwMode="auto">
            <a:xfrm flipH="1" flipV="1">
              <a:off x="2981826" y="4052815"/>
              <a:ext cx="116275" cy="836957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</p:spPr>
        </p:cxnSp>
        <p:sp>
          <p:nvSpPr>
            <p:cNvPr id="11284" name="TextBox 45"/>
            <p:cNvSpPr txBox="1">
              <a:spLocks noChangeArrowheads="1"/>
            </p:cNvSpPr>
            <p:nvPr/>
          </p:nvSpPr>
          <p:spPr bwMode="auto">
            <a:xfrm>
              <a:off x="399102" y="1403623"/>
              <a:ext cx="2090637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PROCESS COMPRESSOR</a:t>
              </a:r>
            </a:p>
          </p:txBody>
        </p:sp>
        <p:cxnSp>
          <p:nvCxnSpPr>
            <p:cNvPr id="47" name="Straight Arrow Connector 46"/>
            <p:cNvCxnSpPr>
              <a:stCxn id="11284" idx="1"/>
            </p:cNvCxnSpPr>
            <p:nvPr/>
          </p:nvCxnSpPr>
          <p:spPr bwMode="auto">
            <a:xfrm>
              <a:off x="398735" y="1541945"/>
              <a:ext cx="724483" cy="1924687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</p:spPr>
        </p:cxnSp>
        <p:sp>
          <p:nvSpPr>
            <p:cNvPr id="11286" name="TextBox 47"/>
            <p:cNvSpPr txBox="1">
              <a:spLocks noChangeArrowheads="1"/>
            </p:cNvSpPr>
            <p:nvPr/>
          </p:nvSpPr>
          <p:spPr bwMode="auto">
            <a:xfrm>
              <a:off x="1041289" y="1618105"/>
              <a:ext cx="164660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PROCESS CHILLER</a:t>
              </a:r>
            </a:p>
          </p:txBody>
        </p:sp>
        <p:cxnSp>
          <p:nvCxnSpPr>
            <p:cNvPr id="49" name="Straight Arrow Connector 48"/>
            <p:cNvCxnSpPr>
              <a:stCxn id="11286" idx="1"/>
            </p:cNvCxnSpPr>
            <p:nvPr/>
          </p:nvCxnSpPr>
          <p:spPr bwMode="auto">
            <a:xfrm>
              <a:off x="1040930" y="1756670"/>
              <a:ext cx="822868" cy="150620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</p:spPr>
        </p:cxnSp>
        <p:sp>
          <p:nvSpPr>
            <p:cNvPr id="11288" name="TextBox 49"/>
            <p:cNvSpPr txBox="1">
              <a:spLocks noChangeArrowheads="1"/>
            </p:cNvSpPr>
            <p:nvPr/>
          </p:nvSpPr>
          <p:spPr bwMode="auto">
            <a:xfrm>
              <a:off x="943588" y="5452915"/>
              <a:ext cx="2037737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VESSEL VENT EXHAUST</a:t>
              </a:r>
            </a:p>
          </p:txBody>
        </p:sp>
        <p:sp>
          <p:nvSpPr>
            <p:cNvPr id="11289" name="TextBox 50"/>
            <p:cNvSpPr txBox="1">
              <a:spLocks noChangeArrowheads="1"/>
            </p:cNvSpPr>
            <p:nvPr/>
          </p:nvSpPr>
          <p:spPr bwMode="auto">
            <a:xfrm>
              <a:off x="2299286" y="5136391"/>
              <a:ext cx="272664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PROCESS BLDG/VAULT EXHAUST</a:t>
              </a:r>
            </a:p>
          </p:txBody>
        </p:sp>
        <p:cxnSp>
          <p:nvCxnSpPr>
            <p:cNvPr id="52" name="Straight Arrow Connector 51"/>
            <p:cNvCxnSpPr>
              <a:stCxn id="11288" idx="1"/>
            </p:cNvCxnSpPr>
            <p:nvPr/>
          </p:nvCxnSpPr>
          <p:spPr bwMode="auto">
            <a:xfrm flipV="1">
              <a:off x="944333" y="3924293"/>
              <a:ext cx="379235" cy="166764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</p:spPr>
        </p:cxnSp>
        <p:cxnSp>
          <p:nvCxnSpPr>
            <p:cNvPr id="53" name="Straight Arrow Connector 52"/>
            <p:cNvCxnSpPr>
              <a:stCxn id="11289" idx="1"/>
            </p:cNvCxnSpPr>
            <p:nvPr/>
          </p:nvCxnSpPr>
          <p:spPr bwMode="auto">
            <a:xfrm flipH="1" flipV="1">
              <a:off x="1962185" y="4052815"/>
              <a:ext cx="336303" cy="122252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</p:spPr>
        </p:cxnSp>
        <p:sp>
          <p:nvSpPr>
            <p:cNvPr id="11292" name="TextBox 53"/>
            <p:cNvSpPr txBox="1">
              <a:spLocks noChangeArrowheads="1"/>
            </p:cNvSpPr>
            <p:nvPr/>
          </p:nvSpPr>
          <p:spPr bwMode="auto">
            <a:xfrm rot="-1681421">
              <a:off x="4949503" y="4868746"/>
              <a:ext cx="1797993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CRANE SET-UP AREA</a:t>
              </a:r>
            </a:p>
          </p:txBody>
        </p:sp>
        <p:sp>
          <p:nvSpPr>
            <p:cNvPr id="11293" name="TextBox 54"/>
            <p:cNvSpPr txBox="1">
              <a:spLocks noChangeArrowheads="1"/>
            </p:cNvSpPr>
            <p:nvPr/>
          </p:nvSpPr>
          <p:spPr bwMode="auto">
            <a:xfrm>
              <a:off x="6320792" y="2169306"/>
              <a:ext cx="88178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 b="1">
                  <a:solidFill>
                    <a:schemeClr val="tx1"/>
                  </a:solidFill>
                  <a:latin typeface="Arial Narrow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Tempus Sans ITC" pitchFamily="82" charset="0"/>
                <a:buChar char="-"/>
                <a:defRPr sz="2800">
                  <a:solidFill>
                    <a:schemeClr val="tx1"/>
                  </a:solidFill>
                  <a:latin typeface="Arial Narrow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 Narrow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200">
                  <a:latin typeface="Times New Roman" pitchFamily="18" charset="0"/>
                </a:rPr>
                <a:t>PARKING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97BA805-E8A5-415C-BF5A-0B892D3639B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 bwMode="auto">
          <a:xfrm>
            <a:off x="1357313" y="898525"/>
            <a:ext cx="7445375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Tempus Sans ITC" pitchFamily="82" charset="0"/>
              <a:buChar char="-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sz="2000" kern="0" dirty="0" smtClean="0">
                <a:solidFill>
                  <a:srgbClr val="0066CC"/>
                </a:solidFill>
              </a:rPr>
              <a:t>&lt;insert graphic, if applicable&gt;</a:t>
            </a:r>
          </a:p>
        </p:txBody>
      </p:sp>
      <p:sp>
        <p:nvSpPr>
          <p:cNvPr id="30" name="Rectangle 29"/>
          <p:cNvSpPr/>
          <p:nvPr/>
        </p:nvSpPr>
        <p:spPr>
          <a:xfrm rot="18731275">
            <a:off x="3318290" y="2967335"/>
            <a:ext cx="2507417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Notional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19809"/>
          <p:cNvSpPr txBox="1">
            <a:spLocks noRot="1" noChangeArrowheads="1"/>
          </p:cNvSpPr>
          <p:nvPr/>
        </p:nvSpPr>
        <p:spPr bwMode="auto">
          <a:xfrm>
            <a:off x="1219200" y="0"/>
            <a:ext cx="76200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336699"/>
                </a:solidFill>
                <a:latin typeface="Arial Narrow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3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Facility Concept </a:t>
            </a:r>
          </a:p>
        </p:txBody>
      </p:sp>
      <p:pic>
        <p:nvPicPr>
          <p:cNvPr id="12291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4"/>
          <a:stretch>
            <a:fillRect/>
          </a:stretch>
        </p:blipFill>
        <p:spPr bwMode="auto">
          <a:xfrm>
            <a:off x="1219200" y="1600200"/>
            <a:ext cx="7924800" cy="5049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00947A7-8744-4CEF-B9E3-FFC128323FEE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1219200" y="912813"/>
            <a:ext cx="74453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Tempus Sans ITC" pitchFamily="82" charset="0"/>
              <a:buChar char="-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sz="2000" kern="0" dirty="0" smtClean="0">
                <a:solidFill>
                  <a:srgbClr val="0066CC"/>
                </a:solidFill>
              </a:rPr>
              <a:t>&lt;insert graphic, as applicable&gt;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1371600" y="1065213"/>
            <a:ext cx="74453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Tempus Sans ITC" pitchFamily="82" charset="0"/>
              <a:buChar char="-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Tx/>
              <a:buNone/>
              <a:defRPr/>
            </a:pPr>
            <a:r>
              <a:rPr lang="en-US" sz="2000" kern="0" dirty="0" smtClean="0">
                <a:solidFill>
                  <a:srgbClr val="0066CC"/>
                </a:solidFill>
              </a:rPr>
              <a:t>&lt;insert graphic, as applicable&gt;</a:t>
            </a:r>
          </a:p>
        </p:txBody>
      </p:sp>
      <p:sp>
        <p:nvSpPr>
          <p:cNvPr id="7" name="Rectangle 6"/>
          <p:cNvSpPr/>
          <p:nvPr/>
        </p:nvSpPr>
        <p:spPr>
          <a:xfrm rot="18731275">
            <a:off x="3318290" y="2967335"/>
            <a:ext cx="2507417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Notional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3600" smtClean="0"/>
              <a:t>Alternatives Considered</a:t>
            </a:r>
          </a:p>
        </p:txBody>
      </p:sp>
      <p:sp>
        <p:nvSpPr>
          <p:cNvPr id="13315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>
                <a:solidFill>
                  <a:srgbClr val="0066CC"/>
                </a:solidFill>
              </a:rPr>
              <a:t>&lt;Discuss Alternatives and Alternatives Analysis completed&gt;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14FB0EE-5C10-42CB-B413-F5849D084B74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</p:cSld>
  <p:clrMapOvr>
    <a:masterClrMapping/>
  </p:clrMapOvr>
  <p:transition>
    <p:randomBar dir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M Workshop Presentation Template">
  <a:themeElements>
    <a:clrScheme name="PM Workshop Presentation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M Workshop Presentation Template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PM Workshop Presentation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M Workshop Presentation 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PM Workshop Presentation Template">
  <a:themeElements>
    <a:clrScheme name="PM Workshop Presentation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M Workshop Presentation Template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PM Workshop Presentation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M Workshop Presentation 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M Workshop Presentation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6057</TotalTime>
  <Words>1220</Words>
  <Application>Microsoft Office PowerPoint</Application>
  <PresentationFormat>On-screen Show (4:3)</PresentationFormat>
  <Paragraphs>287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Arial Narrow</vt:lpstr>
      <vt:lpstr>Calibri</vt:lpstr>
      <vt:lpstr>Garamond</vt:lpstr>
      <vt:lpstr>Tempus Sans ITC</vt:lpstr>
      <vt:lpstr>Times New Roman</vt:lpstr>
      <vt:lpstr>Wingdings</vt:lpstr>
      <vt:lpstr>PM Workshop Presentation Template</vt:lpstr>
      <vt:lpstr>1_PM Workshop Presentation Template</vt:lpstr>
      <vt:lpstr>Office of &lt;EM, NNSA, SC)&gt; &lt;Project Name&gt;</vt:lpstr>
      <vt:lpstr>Briefing Outline</vt:lpstr>
      <vt:lpstr>Purpose</vt:lpstr>
      <vt:lpstr>Background</vt:lpstr>
      <vt:lpstr>Mission Need &amp; Project Scope</vt:lpstr>
      <vt:lpstr>PowerPoint Presentation</vt:lpstr>
      <vt:lpstr>PowerPoint Presentation</vt:lpstr>
      <vt:lpstr>PowerPoint Presentation</vt:lpstr>
      <vt:lpstr>Alternatives Considered</vt:lpstr>
      <vt:lpstr>Selection Criteria Table</vt:lpstr>
      <vt:lpstr>Preferred Alternative</vt:lpstr>
      <vt:lpstr>Project Organization</vt:lpstr>
      <vt:lpstr>Preliminary CD-1 Cost &amp; Schedule</vt:lpstr>
      <vt:lpstr>Preliminary Funding Profile</vt:lpstr>
      <vt:lpstr>Major Risk Summary</vt:lpstr>
      <vt:lpstr>Key Tailoring Strategies</vt:lpstr>
      <vt:lpstr>Independent Reviews</vt:lpstr>
      <vt:lpstr>Preliminary Key Performance Parameters   (PPEP rev. &lt;X&gt;)</vt:lpstr>
      <vt:lpstr>Scope of Work</vt:lpstr>
      <vt:lpstr>PowerPoint Presentation</vt:lpstr>
      <vt:lpstr>PMRC Issues </vt:lpstr>
      <vt:lpstr>PowerPoint Presentation</vt:lpstr>
      <vt:lpstr>PowerPoint Presentation</vt:lpstr>
    </vt:vector>
  </TitlesOfParts>
  <Company>Department of Energy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Baseline Change Request</dc:title>
  <dc:creator>pichak</dc:creator>
  <cp:lastModifiedBy>Chandler, Donald</cp:lastModifiedBy>
  <cp:revision>418</cp:revision>
  <cp:lastPrinted>2015-02-11T14:52:57Z</cp:lastPrinted>
  <dcterms:created xsi:type="dcterms:W3CDTF">2006-09-27T12:47:46Z</dcterms:created>
  <dcterms:modified xsi:type="dcterms:W3CDTF">2016-04-21T18:01:06Z</dcterms:modified>
</cp:coreProperties>
</file>